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91" r:id="rId1"/>
  </p:sldMasterIdLst>
  <p:notesMasterIdLst>
    <p:notesMasterId r:id="rId20"/>
  </p:notesMasterIdLst>
  <p:handoutMasterIdLst>
    <p:handoutMasterId r:id="rId21"/>
  </p:handoutMasterIdLst>
  <p:sldIdLst>
    <p:sldId id="353" r:id="rId2"/>
    <p:sldId id="385" r:id="rId3"/>
    <p:sldId id="386" r:id="rId4"/>
    <p:sldId id="390" r:id="rId5"/>
    <p:sldId id="392" r:id="rId6"/>
    <p:sldId id="393" r:id="rId7"/>
    <p:sldId id="394" r:id="rId8"/>
    <p:sldId id="395" r:id="rId9"/>
    <p:sldId id="396" r:id="rId10"/>
    <p:sldId id="397" r:id="rId11"/>
    <p:sldId id="387" r:id="rId12"/>
    <p:sldId id="388" r:id="rId13"/>
    <p:sldId id="389" r:id="rId14"/>
    <p:sldId id="398" r:id="rId15"/>
    <p:sldId id="400" r:id="rId16"/>
    <p:sldId id="401" r:id="rId17"/>
    <p:sldId id="402" r:id="rId18"/>
    <p:sldId id="399" r:id="rId19"/>
  </p:sldIdLst>
  <p:sldSz cx="9144000" cy="6858000" type="screen4x3"/>
  <p:notesSz cx="9874250" cy="6797675"/>
  <p:defaultTextStyle>
    <a:defPPr>
      <a:defRPr lang="zh-TW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1">
          <p15:clr>
            <a:srgbClr val="A4A3A4"/>
          </p15:clr>
        </p15:guide>
        <p15:guide id="2" pos="311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3300"/>
    <a:srgbClr val="CCCCFF"/>
    <a:srgbClr val="66FF33"/>
    <a:srgbClr val="EBEBFF"/>
    <a:srgbClr val="E7E7FF"/>
    <a:srgbClr val="E1E1FF"/>
    <a:srgbClr val="000000"/>
    <a:srgbClr val="99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無樣式、表格格線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9012ECD-51FC-41F1-AA8D-1B2483CD663E}" styleName="淺色樣式 2 - 輔色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2D5ABB26-0587-4C30-8999-92F81FD0307C}" styleName="無樣式、無格線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16DA210-FB5B-4158-B5E0-FEB733F419BA}" styleName="淺色樣式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ED083AE6-46FA-4A59-8FB0-9F97EB10719F}" styleName="淺色樣式 3 - 輔色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D7AC3CCA-C797-4891-BE02-D94E43425B78}" styleName="中等深淺樣式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21E4AEA4-8DFA-4A89-87EB-49C32662AFE0}" styleName="中等深淺樣式 2 - 輔色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中等深淺樣式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10A1B5D5-9B99-4C35-A422-299274C87663}" styleName="中等深淺樣式 1 - 輔色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72833802-FEF1-4C79-8D5D-14CF1EAF98D9}" styleName="淺色樣式 2 - 輔色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91EBBBCC-DAD2-459C-BE2E-F6DE35CF9A28}" styleName="深色樣式 2 - 輔色 3/輔色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9DCAF9ED-07DC-4A11-8D7F-57B35C25682E}" styleName="中等深淺樣式 1 - 輔色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FABFCF23-3B69-468F-B69F-88F6DE6A72F2}" styleName="中等深淺樣式 1 - 輔色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1E171933-4619-4E11-9A3F-F7608DF75F80}" styleName="中等深淺樣式 1 - 輔色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2A488322-F2BA-4B5B-9748-0D474271808F}" styleName="中等深淺樣式 3 - 輔色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0A15C55-8517-42AA-B614-E9B94910E393}" styleName="中等深淺樣式 2 - 輔色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BC89EF96-8CEA-46FF-86C4-4CE0E7609802}" styleName="淺色樣式 3 - 輔色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378" autoAdjust="0"/>
    <p:restoredTop sz="87716" autoAdjust="0"/>
  </p:normalViewPr>
  <p:slideViewPr>
    <p:cSldViewPr>
      <p:cViewPr varScale="1">
        <p:scale>
          <a:sx n="106" d="100"/>
          <a:sy n="106" d="100"/>
        </p:scale>
        <p:origin x="1722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83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0" d="100"/>
          <a:sy n="80" d="100"/>
        </p:scale>
        <p:origin x="-1440" y="-96"/>
      </p:cViewPr>
      <p:guideLst>
        <p:guide orient="horz" pos="2141"/>
        <p:guide pos="3110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27990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 dirty="0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591175" y="0"/>
            <a:ext cx="4281488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fld id="{D9100C9D-5435-413A-BF52-2B15EB002061}" type="datetime1">
              <a:rPr lang="zh-TW" altLang="en-US"/>
              <a:pPr>
                <a:defRPr/>
              </a:pPr>
              <a:t>2016/9/6</a:t>
            </a:fld>
            <a:endParaRPr lang="en-US" altLang="zh-TW" dirty="0"/>
          </a:p>
        </p:txBody>
      </p:sp>
      <p:sp>
        <p:nvSpPr>
          <p:cNvPr id="10240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456363"/>
            <a:ext cx="427990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r>
              <a:rPr lang="en-US" altLang="zh-TW" dirty="0"/>
              <a:t>CSIE CIAL Lab</a:t>
            </a:r>
          </a:p>
        </p:txBody>
      </p:sp>
      <p:sp>
        <p:nvSpPr>
          <p:cNvPr id="10240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591175" y="6456363"/>
            <a:ext cx="4281488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fld id="{DE170E82-7C65-4478-A546-7809429790DF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26971142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27990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 dirty="0"/>
          </a:p>
        </p:txBody>
      </p:sp>
      <p:sp>
        <p:nvSpPr>
          <p:cNvPr id="839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591175" y="0"/>
            <a:ext cx="4281488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fld id="{E80364E5-E223-41E7-8F7B-C58689653AC1}" type="datetime1">
              <a:rPr lang="zh-TW" altLang="en-US"/>
              <a:pPr>
                <a:defRPr/>
              </a:pPr>
              <a:t>2016/9/6</a:t>
            </a:fld>
            <a:endParaRPr lang="en-US" altLang="zh-TW" dirty="0"/>
          </a:p>
        </p:txBody>
      </p:sp>
      <p:sp>
        <p:nvSpPr>
          <p:cNvPr id="460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38500" y="509588"/>
            <a:ext cx="3397250" cy="25495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39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87425" y="3228975"/>
            <a:ext cx="7899400" cy="305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 smtClean="0"/>
              <a:t>按一下以編輯母片</a:t>
            </a:r>
          </a:p>
          <a:p>
            <a:pPr lvl="1"/>
            <a:r>
              <a:rPr lang="zh-TW" altLang="en-US" noProof="0" smtClean="0"/>
              <a:t>第二層</a:t>
            </a:r>
          </a:p>
          <a:p>
            <a:pPr lvl="2"/>
            <a:r>
              <a:rPr lang="zh-TW" altLang="en-US" noProof="0" smtClean="0"/>
              <a:t>第三層</a:t>
            </a:r>
          </a:p>
          <a:p>
            <a:pPr lvl="3"/>
            <a:r>
              <a:rPr lang="zh-TW" altLang="en-US" noProof="0" smtClean="0"/>
              <a:t>第四層</a:t>
            </a:r>
          </a:p>
          <a:p>
            <a:pPr lvl="4"/>
            <a:r>
              <a:rPr lang="zh-TW" altLang="en-US" noProof="0" smtClean="0"/>
              <a:t>第五層</a:t>
            </a:r>
          </a:p>
        </p:txBody>
      </p:sp>
      <p:sp>
        <p:nvSpPr>
          <p:cNvPr id="839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456363"/>
            <a:ext cx="427990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r>
              <a:rPr lang="en-US" altLang="zh-TW" dirty="0"/>
              <a:t>CSIE CIAL Lab</a:t>
            </a:r>
          </a:p>
        </p:txBody>
      </p:sp>
      <p:sp>
        <p:nvSpPr>
          <p:cNvPr id="839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591175" y="6456363"/>
            <a:ext cx="4281488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fld id="{B67C58D4-8247-4CDB-B8D8-366157AD7CF1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3344546481"/>
      </p:ext>
    </p:extLst>
  </p:cSld>
  <p:clrMap bg1="lt1" tx1="dk1" bg2="lt2" tx2="dk2" accent1="accent1" accent2="accent2" accent3="accent3" accent4="accent4" accent5="accent5" accent6="accent6" hlink="hlink" folHlink="folHlink"/>
  <p:hf hdr="0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eaLnBrk="1" hangingPunct="1"/>
            <a:fld id="{9F011DFF-4CF2-4B16-A707-64B28036040A}" type="slidenum">
              <a:rPr lang="en-US" altLang="zh-TW" smtClean="0"/>
              <a:pPr eaLnBrk="1" hangingPunct="1"/>
              <a:t>1</a:t>
            </a:fld>
            <a:endParaRPr lang="en-US" altLang="zh-TW" smtClean="0"/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eaLnBrk="1" hangingPunct="1"/>
            <a:fld id="{49D338C6-14FA-48CC-A73D-B1557EEBA41C}" type="datetime1">
              <a:rPr lang="zh-TW" altLang="en-US" smtClean="0"/>
              <a:pPr eaLnBrk="1" hangingPunct="1"/>
              <a:t>2016/9/6</a:t>
            </a:fld>
            <a:endParaRPr lang="en-US" altLang="zh-TW" smtClean="0"/>
          </a:p>
        </p:txBody>
      </p:sp>
      <p:sp>
        <p:nvSpPr>
          <p:cNvPr id="4710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eaLnBrk="1" hangingPunct="1"/>
            <a:r>
              <a:rPr lang="en-US" altLang="zh-TW" smtClean="0"/>
              <a:t>CSIE CIAL Lab</a:t>
            </a:r>
          </a:p>
        </p:txBody>
      </p:sp>
      <p:sp>
        <p:nvSpPr>
          <p:cNvPr id="47109" name="Rectangle 7"/>
          <p:cNvSpPr txBox="1">
            <a:spLocks noGrp="1" noChangeArrowheads="1"/>
          </p:cNvSpPr>
          <p:nvPr/>
        </p:nvSpPr>
        <p:spPr bwMode="auto">
          <a:xfrm>
            <a:off x="5591175" y="6456363"/>
            <a:ext cx="4281488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algn="r" eaLnBrk="1" hangingPunct="1"/>
            <a:fld id="{B507DD77-2F27-408A-A247-AD7484650273}" type="slidenum">
              <a:rPr lang="en-US" altLang="zh-TW" sz="1200"/>
              <a:pPr algn="r" eaLnBrk="1" hangingPunct="1"/>
              <a:t>1</a:t>
            </a:fld>
            <a:endParaRPr lang="en-US" altLang="zh-TW" sz="1200"/>
          </a:p>
        </p:txBody>
      </p:sp>
      <p:sp>
        <p:nvSpPr>
          <p:cNvPr id="471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213100" y="508000"/>
            <a:ext cx="3397250" cy="2549525"/>
          </a:xfrm>
          <a:ln/>
        </p:spPr>
      </p:sp>
      <p:sp>
        <p:nvSpPr>
          <p:cNvPr id="471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zh-TW" dirty="0" smtClean="0">
              <a:ea typeface="新細明體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86293194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fld id="{E80364E5-E223-41E7-8F7B-C58689653AC1}" type="datetime1">
              <a:rPr lang="zh-TW" altLang="en-US" smtClean="0"/>
              <a:pPr>
                <a:defRPr/>
              </a:pPr>
              <a:t>2016/9/6</a:t>
            </a:fld>
            <a:endParaRPr lang="en-US" altLang="zh-TW" dirty="0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CSIE CIAL Lab</a:t>
            </a:r>
            <a:endParaRPr lang="en-US" altLang="zh-TW" dirty="0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7C58D4-8247-4CDB-B8D8-366157AD7CF1}" type="slidenum">
              <a:rPr lang="en-US" altLang="zh-TW" smtClean="0"/>
              <a:pPr>
                <a:defRPr/>
              </a:pPr>
              <a:t>14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272883629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dirty="0" smtClean="0"/>
              <a:t>-</a:t>
            </a:r>
            <a:r>
              <a:rPr lang="zh-TW" altLang="en-US" dirty="0" smtClean="0"/>
              <a:t> 網路中所有</a:t>
            </a:r>
            <a:r>
              <a:rPr lang="en-US" altLang="zh-TW" dirty="0" smtClean="0"/>
              <a:t>application</a:t>
            </a:r>
            <a:r>
              <a:rPr lang="zh-TW" altLang="en-US" dirty="0" smtClean="0"/>
              <a:t> </a:t>
            </a:r>
            <a:r>
              <a:rPr lang="en-US" altLang="zh-TW" dirty="0" smtClean="0"/>
              <a:t>controller</a:t>
            </a:r>
            <a:r>
              <a:rPr lang="zh-TW" altLang="en-US" dirty="0" smtClean="0"/>
              <a:t>與</a:t>
            </a:r>
            <a:r>
              <a:rPr lang="en-US" altLang="zh-TW" dirty="0" smtClean="0"/>
              <a:t>switch</a:t>
            </a:r>
            <a:r>
              <a:rPr lang="zh-TW" altLang="en-US" dirty="0" smtClean="0"/>
              <a:t>之間的溝通必定要經過共同認證，這樣才能夠保護一些機密的資訊</a:t>
            </a:r>
            <a:endParaRPr lang="en-US" altLang="zh-TW" dirty="0" smtClean="0"/>
          </a:p>
          <a:p>
            <a:r>
              <a:rPr lang="en-US" altLang="zh-TW" dirty="0" smtClean="0"/>
              <a:t>-</a:t>
            </a:r>
            <a:r>
              <a:rPr lang="zh-TW" altLang="en-US" dirty="0" smtClean="0"/>
              <a:t> 至少兩個</a:t>
            </a:r>
            <a:r>
              <a:rPr lang="en-US" altLang="zh-TW" dirty="0" smtClean="0"/>
              <a:t>controller</a:t>
            </a:r>
            <a:r>
              <a:rPr lang="zh-TW" altLang="en-US" dirty="0" smtClean="0"/>
              <a:t>可以在其中一個失去功能時接管整個網路</a:t>
            </a:r>
            <a:endParaRPr lang="zh-TW" altLang="en-US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fld id="{E80364E5-E223-41E7-8F7B-C58689653AC1}" type="datetime1">
              <a:rPr lang="zh-TW" altLang="en-US" smtClean="0"/>
              <a:pPr>
                <a:defRPr/>
              </a:pPr>
              <a:t>2016/9/6</a:t>
            </a:fld>
            <a:endParaRPr lang="en-US" altLang="zh-TW" dirty="0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CSIE CIAL Lab</a:t>
            </a:r>
            <a:endParaRPr lang="en-US" altLang="zh-TW" dirty="0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7C58D4-8247-4CDB-B8D8-366157AD7CF1}" type="slidenum">
              <a:rPr lang="en-US" altLang="zh-TW" smtClean="0"/>
              <a:pPr>
                <a:defRPr/>
              </a:pPr>
              <a:t>15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136679754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dirty="0" smtClean="0"/>
              <a:t>Control plane</a:t>
            </a:r>
            <a:r>
              <a:rPr lang="zh-TW" altLang="en-US" dirty="0" smtClean="0"/>
              <a:t>會放在一個受保護的區域內，只有經過認證的</a:t>
            </a:r>
            <a:r>
              <a:rPr lang="en-US" altLang="zh-TW" dirty="0" smtClean="0"/>
              <a:t>host</a:t>
            </a:r>
            <a:r>
              <a:rPr lang="zh-TW" altLang="en-US" dirty="0" smtClean="0"/>
              <a:t>才能夠存取</a:t>
            </a:r>
            <a:r>
              <a:rPr lang="en-US" altLang="zh-TW" dirty="0" smtClean="0"/>
              <a:t>server</a:t>
            </a:r>
            <a:r>
              <a:rPr lang="zh-TW" altLang="en-US" dirty="0" smtClean="0"/>
              <a:t>。而不屬於</a:t>
            </a:r>
            <a:r>
              <a:rPr lang="en-US" altLang="zh-TW" dirty="0" smtClean="0"/>
              <a:t>OF communication</a:t>
            </a:r>
            <a:r>
              <a:rPr lang="en-US" altLang="zh-TW" baseline="0" dirty="0" smtClean="0"/>
              <a:t> message</a:t>
            </a:r>
            <a:r>
              <a:rPr lang="zh-TW" altLang="en-US" baseline="0" dirty="0" smtClean="0"/>
              <a:t>的</a:t>
            </a:r>
            <a:r>
              <a:rPr lang="en-US" altLang="zh-TW" baseline="0" dirty="0" smtClean="0"/>
              <a:t>traffic</a:t>
            </a:r>
            <a:r>
              <a:rPr lang="zh-TW" altLang="en-US" baseline="0" dirty="0" smtClean="0"/>
              <a:t>會被</a:t>
            </a:r>
            <a:r>
              <a:rPr lang="en-US" altLang="zh-TW" baseline="0" dirty="0" smtClean="0"/>
              <a:t>FW</a:t>
            </a:r>
            <a:r>
              <a:rPr lang="zh-TW" altLang="en-US" baseline="0" dirty="0" smtClean="0"/>
              <a:t>過濾掉，這樣可以用來阻擋</a:t>
            </a:r>
            <a:r>
              <a:rPr lang="en-US" altLang="zh-TW" baseline="0" dirty="0" err="1" smtClean="0"/>
              <a:t>DoS</a:t>
            </a:r>
            <a:endParaRPr lang="zh-TW" altLang="en-US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fld id="{E80364E5-E223-41E7-8F7B-C58689653AC1}" type="datetime1">
              <a:rPr lang="zh-TW" altLang="en-US" smtClean="0"/>
              <a:pPr>
                <a:defRPr/>
              </a:pPr>
              <a:t>2016/9/6</a:t>
            </a:fld>
            <a:endParaRPr lang="en-US" altLang="zh-TW" dirty="0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CSIE CIAL Lab</a:t>
            </a:r>
            <a:endParaRPr lang="en-US" altLang="zh-TW" dirty="0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7C58D4-8247-4CDB-B8D8-366157AD7CF1}" type="slidenum">
              <a:rPr lang="en-US" altLang="zh-TW" smtClean="0"/>
              <a:pPr>
                <a:defRPr/>
              </a:pPr>
              <a:t>16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193905398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dirty="0" smtClean="0"/>
              <a:t>將多個</a:t>
            </a:r>
            <a:r>
              <a:rPr lang="en-US" altLang="zh-TW" dirty="0" smtClean="0"/>
              <a:t>controller</a:t>
            </a:r>
            <a:r>
              <a:rPr lang="zh-TW" altLang="en-US" dirty="0" smtClean="0"/>
              <a:t>放在受保護的區域</a:t>
            </a:r>
            <a:r>
              <a:rPr lang="en-US" altLang="zh-TW" dirty="0" smtClean="0"/>
              <a:t>(</a:t>
            </a:r>
            <a:r>
              <a:rPr lang="zh-TW" altLang="en-US" dirty="0" smtClean="0"/>
              <a:t>包含</a:t>
            </a:r>
            <a:r>
              <a:rPr lang="en-US" altLang="zh-TW" dirty="0" smtClean="0"/>
              <a:t>access control</a:t>
            </a:r>
            <a:r>
              <a:rPr lang="zh-TW" altLang="en-US" dirty="0" smtClean="0"/>
              <a:t>及</a:t>
            </a:r>
            <a:r>
              <a:rPr lang="en-US" altLang="zh-TW" dirty="0" smtClean="0"/>
              <a:t>firewall)</a:t>
            </a:r>
          </a:p>
          <a:p>
            <a:r>
              <a:rPr lang="zh-TW" altLang="en-US" dirty="0" smtClean="0"/>
              <a:t>想要存取</a:t>
            </a:r>
            <a:r>
              <a:rPr lang="en-US" altLang="zh-TW" dirty="0" smtClean="0"/>
              <a:t>Server zone</a:t>
            </a:r>
            <a:r>
              <a:rPr lang="zh-TW" altLang="en-US" dirty="0" smtClean="0"/>
              <a:t>的</a:t>
            </a:r>
            <a:r>
              <a:rPr lang="en-US" altLang="zh-TW" dirty="0" smtClean="0"/>
              <a:t>application</a:t>
            </a:r>
            <a:r>
              <a:rPr lang="zh-TW" altLang="en-US" dirty="0" smtClean="0"/>
              <a:t>或是</a:t>
            </a:r>
            <a:r>
              <a:rPr lang="en-US" altLang="zh-TW" dirty="0" smtClean="0"/>
              <a:t>host</a:t>
            </a:r>
            <a:r>
              <a:rPr lang="zh-TW" altLang="en-US" dirty="0" smtClean="0"/>
              <a:t>需要使用</a:t>
            </a:r>
            <a:r>
              <a:rPr lang="en-US" altLang="zh-TW" dirty="0" err="1" smtClean="0"/>
              <a:t>AAAserver</a:t>
            </a:r>
            <a:r>
              <a:rPr lang="zh-TW" altLang="en-US" dirty="0" smtClean="0"/>
              <a:t>及</a:t>
            </a:r>
            <a:r>
              <a:rPr lang="en-US" altLang="zh-TW" dirty="0" smtClean="0"/>
              <a:t>control algorithm</a:t>
            </a:r>
            <a:r>
              <a:rPr lang="zh-TW" altLang="en-US" dirty="0" smtClean="0"/>
              <a:t>並透過</a:t>
            </a:r>
            <a:r>
              <a:rPr lang="en-US" altLang="zh-TW" dirty="0" smtClean="0"/>
              <a:t>location</a:t>
            </a:r>
            <a:r>
              <a:rPr lang="zh-TW" altLang="en-US" dirty="0" smtClean="0"/>
              <a:t>及</a:t>
            </a:r>
            <a:r>
              <a:rPr lang="en-US" altLang="zh-TW" dirty="0" smtClean="0"/>
              <a:t>identity</a:t>
            </a:r>
            <a:r>
              <a:rPr lang="zh-TW" altLang="en-US" dirty="0" smtClean="0"/>
              <a:t>來辨識</a:t>
            </a:r>
            <a:endParaRPr lang="en-US" altLang="zh-TW" smtClean="0"/>
          </a:p>
          <a:p>
            <a:r>
              <a:rPr lang="zh-TW" altLang="en-US" smtClean="0"/>
              <a:t>而</a:t>
            </a:r>
            <a:r>
              <a:rPr lang="en-US" altLang="zh-TW" dirty="0" smtClean="0"/>
              <a:t>network sensor</a:t>
            </a:r>
            <a:r>
              <a:rPr lang="zh-TW" altLang="en-US" dirty="0" smtClean="0"/>
              <a:t>同時可以</a:t>
            </a:r>
            <a:r>
              <a:rPr lang="en-US" altLang="zh-TW" dirty="0" smtClean="0"/>
              <a:t>mirror</a:t>
            </a:r>
            <a:r>
              <a:rPr lang="zh-TW" altLang="en-US" dirty="0" smtClean="0"/>
              <a:t> </a:t>
            </a:r>
            <a:r>
              <a:rPr lang="en-US" altLang="zh-TW" dirty="0" smtClean="0"/>
              <a:t>traffic</a:t>
            </a:r>
            <a:r>
              <a:rPr lang="zh-TW" altLang="en-US" dirty="0" smtClean="0"/>
              <a:t>到</a:t>
            </a:r>
            <a:r>
              <a:rPr lang="en-US" altLang="zh-TW" dirty="0" smtClean="0"/>
              <a:t>IDS</a:t>
            </a:r>
            <a:r>
              <a:rPr lang="zh-TW" altLang="en-US" dirty="0" smtClean="0"/>
              <a:t>提供</a:t>
            </a:r>
            <a:r>
              <a:rPr lang="en-US" altLang="zh-TW" dirty="0" smtClean="0"/>
              <a:t>detect</a:t>
            </a:r>
          </a:p>
          <a:p>
            <a:endParaRPr lang="zh-TW" altLang="en-US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fld id="{E80364E5-E223-41E7-8F7B-C58689653AC1}" type="datetime1">
              <a:rPr lang="zh-TW" altLang="en-US" smtClean="0"/>
              <a:pPr>
                <a:defRPr/>
              </a:pPr>
              <a:t>2016/9/6</a:t>
            </a:fld>
            <a:endParaRPr lang="en-US" altLang="zh-TW" dirty="0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CSIE CIAL Lab</a:t>
            </a:r>
            <a:endParaRPr lang="en-US" altLang="zh-TW" dirty="0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7C58D4-8247-4CDB-B8D8-366157AD7CF1}" type="slidenum">
              <a:rPr lang="en-US" altLang="zh-TW" smtClean="0"/>
              <a:pPr>
                <a:defRPr/>
              </a:pPr>
              <a:t>18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381755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dirty="0" smtClean="0"/>
              <a:t>功能性與互相作用是</a:t>
            </a:r>
            <a:r>
              <a:rPr lang="en-US" altLang="zh-TW" dirty="0" smtClean="0"/>
              <a:t>vendor</a:t>
            </a:r>
            <a:r>
              <a:rPr lang="zh-TW" altLang="en-US" dirty="0" smtClean="0"/>
              <a:t>最主要的銷售點，因此並沒有特別針對韌體與軟體發展的</a:t>
            </a:r>
            <a:r>
              <a:rPr lang="en-US" altLang="zh-TW" dirty="0" smtClean="0"/>
              <a:t>security</a:t>
            </a:r>
            <a:r>
              <a:rPr lang="zh-TW" altLang="en-US" dirty="0" smtClean="0"/>
              <a:t>做加強</a:t>
            </a:r>
            <a:endParaRPr lang="zh-TW" altLang="en-US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fld id="{E80364E5-E223-41E7-8F7B-C58689653AC1}" type="datetime1">
              <a:rPr lang="zh-TW" altLang="en-US" smtClean="0"/>
              <a:pPr>
                <a:defRPr/>
              </a:pPr>
              <a:t>2016/9/6</a:t>
            </a:fld>
            <a:endParaRPr lang="en-US" altLang="zh-TW" dirty="0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CSIE CIAL Lab</a:t>
            </a:r>
            <a:endParaRPr lang="en-US" altLang="zh-TW" dirty="0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7C58D4-8247-4CDB-B8D8-366157AD7CF1}" type="slidenum">
              <a:rPr lang="en-US" altLang="zh-TW" smtClean="0"/>
              <a:pPr>
                <a:defRPr/>
              </a:pPr>
              <a:t>3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238386094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dirty="0" smtClean="0"/>
              <a:t>假冒身份 </a:t>
            </a:r>
            <a:r>
              <a:rPr lang="en-US" altLang="zh-TW" dirty="0" smtClean="0"/>
              <a:t>- </a:t>
            </a:r>
            <a:r>
              <a:rPr kumimoji="1" lang="zh-TW" altLang="en-US" sz="1200" kern="1200" dirty="0" smtClean="0">
                <a:solidFill>
                  <a:schemeClr val="tx1"/>
                </a:solidFill>
                <a:effectLst/>
                <a:latin typeface="Arial" charset="0"/>
                <a:ea typeface="新細明體" pitchFamily="18" charset="-120"/>
                <a:cs typeface="+mn-cs"/>
              </a:rPr>
              <a:t>假冒意味在電腦上模仿別人。非法存取然後使用其他使用者的驗證資訊 </a:t>
            </a:r>
            <a:r>
              <a:rPr kumimoji="1" lang="en-US" altLang="zh-TW" sz="1200" kern="1200" dirty="0" smtClean="0">
                <a:solidFill>
                  <a:schemeClr val="tx1"/>
                </a:solidFill>
                <a:effectLst/>
                <a:latin typeface="Arial" charset="0"/>
                <a:ea typeface="新細明體" pitchFamily="18" charset="-120"/>
                <a:cs typeface="+mn-cs"/>
              </a:rPr>
              <a:t>(</a:t>
            </a:r>
            <a:r>
              <a:rPr kumimoji="1" lang="zh-TW" altLang="en-US" sz="1200" kern="1200" dirty="0" smtClean="0">
                <a:solidFill>
                  <a:schemeClr val="tx1"/>
                </a:solidFill>
                <a:effectLst/>
                <a:latin typeface="Arial" charset="0"/>
                <a:ea typeface="新細明體" pitchFamily="18" charset="-120"/>
                <a:cs typeface="+mn-cs"/>
              </a:rPr>
              <a:t>例如使用者名稱和密碼</a:t>
            </a:r>
            <a:r>
              <a:rPr kumimoji="1" lang="en-US" altLang="zh-TW" sz="1200" kern="1200" dirty="0" smtClean="0">
                <a:solidFill>
                  <a:schemeClr val="tx1"/>
                </a:solidFill>
                <a:effectLst/>
                <a:latin typeface="Arial" charset="0"/>
                <a:ea typeface="新細明體" pitchFamily="18" charset="-120"/>
                <a:cs typeface="+mn-cs"/>
              </a:rPr>
              <a:t>)</a:t>
            </a:r>
            <a:r>
              <a:rPr kumimoji="1" lang="zh-TW" altLang="en-US" sz="1200" kern="1200" dirty="0" smtClean="0">
                <a:solidFill>
                  <a:schemeClr val="tx1"/>
                </a:solidFill>
                <a:effectLst/>
                <a:latin typeface="Arial" charset="0"/>
                <a:ea typeface="新細明體" pitchFamily="18" charset="-120"/>
                <a:cs typeface="+mn-cs"/>
              </a:rPr>
              <a:t>，即是假冒身份的範例。</a:t>
            </a:r>
          </a:p>
          <a:p>
            <a:r>
              <a:rPr lang="zh-TW" altLang="en-US" dirty="0" smtClean="0"/>
              <a:t>竄改資料</a:t>
            </a:r>
            <a:r>
              <a:rPr lang="en-US" altLang="zh-TW" dirty="0" smtClean="0"/>
              <a:t>- </a:t>
            </a:r>
            <a:r>
              <a:rPr kumimoji="1" lang="zh-TW" altLang="en-US" sz="1200" kern="1200" dirty="0" smtClean="0">
                <a:solidFill>
                  <a:schemeClr val="tx1"/>
                </a:solidFill>
                <a:effectLst/>
                <a:latin typeface="Arial" charset="0"/>
                <a:ea typeface="新細明體" pitchFamily="18" charset="-120"/>
                <a:cs typeface="+mn-cs"/>
              </a:rPr>
              <a:t>資料竄改牽涉到惡意修改資料。例如，未授權變更永久資料 </a:t>
            </a:r>
            <a:r>
              <a:rPr kumimoji="1" lang="en-US" altLang="zh-TW" sz="1200" kern="1200" dirty="0" smtClean="0">
                <a:solidFill>
                  <a:schemeClr val="tx1"/>
                </a:solidFill>
                <a:effectLst/>
                <a:latin typeface="Arial" charset="0"/>
                <a:ea typeface="新細明體" pitchFamily="18" charset="-120"/>
                <a:cs typeface="+mn-cs"/>
              </a:rPr>
              <a:t>(</a:t>
            </a:r>
            <a:r>
              <a:rPr kumimoji="1" lang="zh-TW" altLang="en-US" sz="1200" kern="1200" dirty="0" smtClean="0">
                <a:solidFill>
                  <a:schemeClr val="tx1"/>
                </a:solidFill>
                <a:effectLst/>
                <a:latin typeface="Arial" charset="0"/>
                <a:ea typeface="新細明體" pitchFamily="18" charset="-120"/>
                <a:cs typeface="+mn-cs"/>
              </a:rPr>
              <a:t>例如資料庫所保留的資料</a:t>
            </a:r>
            <a:r>
              <a:rPr kumimoji="1" lang="en-US" altLang="zh-TW" sz="1200" kern="1200" dirty="0" smtClean="0">
                <a:solidFill>
                  <a:schemeClr val="tx1"/>
                </a:solidFill>
                <a:effectLst/>
                <a:latin typeface="Arial" charset="0"/>
                <a:ea typeface="新細明體" pitchFamily="18" charset="-120"/>
                <a:cs typeface="+mn-cs"/>
              </a:rPr>
              <a:t>)</a:t>
            </a:r>
            <a:r>
              <a:rPr kumimoji="1" lang="zh-TW" altLang="en-US" sz="1200" kern="1200" dirty="0" smtClean="0">
                <a:solidFill>
                  <a:schemeClr val="tx1"/>
                </a:solidFill>
                <a:effectLst/>
                <a:latin typeface="Arial" charset="0"/>
                <a:ea typeface="新細明體" pitchFamily="18" charset="-120"/>
                <a:cs typeface="+mn-cs"/>
              </a:rPr>
              <a:t>，以及當資料在開放網路 </a:t>
            </a:r>
            <a:r>
              <a:rPr kumimoji="1" lang="en-US" altLang="zh-TW" sz="1200" kern="1200" dirty="0" smtClean="0">
                <a:solidFill>
                  <a:schemeClr val="tx1"/>
                </a:solidFill>
                <a:effectLst/>
                <a:latin typeface="Arial" charset="0"/>
                <a:ea typeface="新細明體" pitchFamily="18" charset="-120"/>
                <a:cs typeface="+mn-cs"/>
              </a:rPr>
              <a:t>(</a:t>
            </a:r>
            <a:r>
              <a:rPr kumimoji="1" lang="zh-TW" altLang="en-US" sz="1200" kern="1200" dirty="0" smtClean="0">
                <a:solidFill>
                  <a:schemeClr val="tx1"/>
                </a:solidFill>
                <a:effectLst/>
                <a:latin typeface="Arial" charset="0"/>
                <a:ea typeface="新細明體" pitchFamily="18" charset="-120"/>
                <a:cs typeface="+mn-cs"/>
              </a:rPr>
              <a:t>例如網際網路</a:t>
            </a:r>
            <a:r>
              <a:rPr kumimoji="1" lang="en-US" altLang="zh-TW" sz="1200" kern="1200" dirty="0" smtClean="0">
                <a:solidFill>
                  <a:schemeClr val="tx1"/>
                </a:solidFill>
                <a:effectLst/>
                <a:latin typeface="Arial" charset="0"/>
                <a:ea typeface="新細明體" pitchFamily="18" charset="-120"/>
                <a:cs typeface="+mn-cs"/>
              </a:rPr>
              <a:t>) </a:t>
            </a:r>
            <a:r>
              <a:rPr kumimoji="1" lang="zh-TW" altLang="en-US" sz="1200" kern="1200" dirty="0" smtClean="0">
                <a:solidFill>
                  <a:schemeClr val="tx1"/>
                </a:solidFill>
                <a:effectLst/>
                <a:latin typeface="Arial" charset="0"/>
                <a:ea typeface="新細明體" pitchFamily="18" charset="-120"/>
                <a:cs typeface="+mn-cs"/>
              </a:rPr>
              <a:t>上的兩部電腦之間流動時加以變更。</a:t>
            </a:r>
          </a:p>
          <a:p>
            <a:endParaRPr lang="zh-TW" altLang="en-US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fld id="{E80364E5-E223-41E7-8F7B-C58689653AC1}" type="datetime1">
              <a:rPr lang="zh-TW" altLang="en-US" smtClean="0"/>
              <a:pPr>
                <a:defRPr/>
              </a:pPr>
              <a:t>2016/9/6</a:t>
            </a:fld>
            <a:endParaRPr lang="en-US" altLang="zh-TW" dirty="0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CSIE CIAL Lab</a:t>
            </a:r>
            <a:endParaRPr lang="en-US" altLang="zh-TW" dirty="0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7C58D4-8247-4CDB-B8D8-366157AD7CF1}" type="slidenum">
              <a:rPr lang="en-US" altLang="zh-TW" smtClean="0"/>
              <a:pPr>
                <a:defRPr/>
              </a:pPr>
              <a:t>6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337304403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dirty="0" smtClean="0"/>
              <a:t>否認 </a:t>
            </a:r>
            <a:r>
              <a:rPr lang="en-US" altLang="zh-TW" dirty="0" smtClean="0"/>
              <a:t>- </a:t>
            </a:r>
            <a:r>
              <a:rPr kumimoji="1" lang="zh-TW" altLang="en-US" sz="1200" kern="1200" dirty="0" smtClean="0">
                <a:solidFill>
                  <a:schemeClr val="tx1"/>
                </a:solidFill>
                <a:effectLst/>
                <a:latin typeface="Arial" charset="0"/>
                <a:ea typeface="新細明體" pitchFamily="18" charset="-120"/>
                <a:cs typeface="+mn-cs"/>
              </a:rPr>
              <a:t>否認威脅包括使用者不需經過第三方任何驗證，就能拒絕執行動作。例如，使用者可在無法追蹤禁止作業的系統中，執行非法作業。</a:t>
            </a:r>
          </a:p>
          <a:p>
            <a:r>
              <a:rPr kumimoji="1" lang="zh-TW" altLang="en-US" sz="1200" kern="1200" dirty="0" smtClean="0">
                <a:solidFill>
                  <a:schemeClr val="tx1"/>
                </a:solidFill>
                <a:effectLst/>
                <a:latin typeface="Arial" charset="0"/>
                <a:ea typeface="新細明體" pitchFamily="18" charset="-120"/>
                <a:cs typeface="+mn-cs"/>
              </a:rPr>
              <a:t>藉由相同的 </a:t>
            </a:r>
            <a:r>
              <a:rPr kumimoji="1" lang="en-US" altLang="zh-TW" sz="1200" kern="1200" dirty="0" smtClean="0">
                <a:solidFill>
                  <a:schemeClr val="tx1"/>
                </a:solidFill>
                <a:effectLst/>
                <a:latin typeface="Arial" charset="0"/>
                <a:ea typeface="新細明體" pitchFamily="18" charset="-120"/>
                <a:cs typeface="+mn-cs"/>
              </a:rPr>
              <a:t>Token</a:t>
            </a:r>
            <a:r>
              <a:rPr kumimoji="1" lang="zh-TW" altLang="en-US" sz="1200" kern="1200" dirty="0" smtClean="0">
                <a:solidFill>
                  <a:schemeClr val="tx1"/>
                </a:solidFill>
                <a:effectLst/>
                <a:latin typeface="Arial" charset="0"/>
                <a:ea typeface="新細明體" pitchFamily="18" charset="-120"/>
                <a:cs typeface="+mn-cs"/>
              </a:rPr>
              <a:t>，「不可否認性」指的是系統解決否認威脅的能力。例如，使用者可能需要在收到購買的項目時簽名。之後廠商可使用已簽名的收據，做為使用者確實收到貨品的證明。</a:t>
            </a:r>
          </a:p>
          <a:p>
            <a:r>
              <a:rPr lang="zh-TW" altLang="en-US" dirty="0" smtClean="0"/>
              <a:t>資訊洩露 </a:t>
            </a:r>
            <a:r>
              <a:rPr lang="en-US" altLang="zh-TW" dirty="0" smtClean="0"/>
              <a:t>- </a:t>
            </a:r>
            <a:r>
              <a:rPr kumimoji="1" lang="zh-TW" altLang="en-US" sz="1200" kern="1200" dirty="0" smtClean="0">
                <a:solidFill>
                  <a:schemeClr val="tx1"/>
                </a:solidFill>
                <a:effectLst/>
                <a:latin typeface="Arial" charset="0"/>
                <a:ea typeface="新細明體" pitchFamily="18" charset="-120"/>
                <a:cs typeface="+mn-cs"/>
              </a:rPr>
              <a:t>資訊洩露威脅是將資訊洩露給沒有存取權限的個人，例如，讓沒有讀取權的使用者讀取檔案，或讓入侵者讀取兩部電腦間正在傳輸的資料。</a:t>
            </a:r>
          </a:p>
          <a:p>
            <a:endParaRPr lang="zh-TW" altLang="en-US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fld id="{E80364E5-E223-41E7-8F7B-C58689653AC1}" type="datetime1">
              <a:rPr lang="zh-TW" altLang="en-US" smtClean="0"/>
              <a:pPr>
                <a:defRPr/>
              </a:pPr>
              <a:t>2016/9/6</a:t>
            </a:fld>
            <a:endParaRPr lang="en-US" altLang="zh-TW" dirty="0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CSIE CIAL Lab</a:t>
            </a:r>
            <a:endParaRPr lang="en-US" altLang="zh-TW" dirty="0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7C58D4-8247-4CDB-B8D8-366157AD7CF1}" type="slidenum">
              <a:rPr lang="en-US" altLang="zh-TW" smtClean="0"/>
              <a:pPr>
                <a:defRPr/>
              </a:pPr>
              <a:t>7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276475110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dirty="0" smtClean="0"/>
              <a:t>拒絕服務 </a:t>
            </a:r>
            <a:r>
              <a:rPr lang="en-US" altLang="zh-TW" dirty="0" smtClean="0"/>
              <a:t>- </a:t>
            </a:r>
            <a:r>
              <a:rPr kumimoji="1" lang="zh-TW" altLang="en-US" sz="1200" kern="1200" dirty="0" smtClean="0">
                <a:solidFill>
                  <a:schemeClr val="tx1"/>
                </a:solidFill>
                <a:effectLst/>
                <a:latin typeface="Arial" charset="0"/>
                <a:ea typeface="新細明體" pitchFamily="18" charset="-120"/>
                <a:cs typeface="+mn-cs"/>
              </a:rPr>
              <a:t>拒絕服務 </a:t>
            </a:r>
            <a:r>
              <a:rPr kumimoji="1" lang="en-US" altLang="zh-TW" sz="1200" kern="1200" dirty="0" smtClean="0">
                <a:solidFill>
                  <a:schemeClr val="tx1"/>
                </a:solidFill>
                <a:effectLst/>
                <a:latin typeface="Arial" charset="0"/>
                <a:ea typeface="新細明體" pitchFamily="18" charset="-120"/>
                <a:cs typeface="+mn-cs"/>
              </a:rPr>
              <a:t>(</a:t>
            </a:r>
            <a:r>
              <a:rPr kumimoji="1" lang="en-US" altLang="zh-TW" sz="1200" kern="1200" dirty="0" err="1" smtClean="0">
                <a:solidFill>
                  <a:schemeClr val="tx1"/>
                </a:solidFill>
                <a:effectLst/>
                <a:latin typeface="Arial" charset="0"/>
                <a:ea typeface="新細明體" pitchFamily="18" charset="-120"/>
                <a:cs typeface="+mn-cs"/>
              </a:rPr>
              <a:t>DoS</a:t>
            </a:r>
            <a:r>
              <a:rPr kumimoji="1" lang="en-US" altLang="zh-TW" sz="1200" kern="1200" dirty="0" smtClean="0">
                <a:solidFill>
                  <a:schemeClr val="tx1"/>
                </a:solidFill>
                <a:effectLst/>
                <a:latin typeface="Arial" charset="0"/>
                <a:ea typeface="新細明體" pitchFamily="18" charset="-120"/>
                <a:cs typeface="+mn-cs"/>
              </a:rPr>
              <a:t>) </a:t>
            </a:r>
            <a:r>
              <a:rPr kumimoji="1" lang="zh-TW" altLang="en-US" sz="1200" kern="1200" dirty="0" smtClean="0">
                <a:solidFill>
                  <a:schemeClr val="tx1"/>
                </a:solidFill>
                <a:effectLst/>
                <a:latin typeface="Arial" charset="0"/>
                <a:ea typeface="新細明體" pitchFamily="18" charset="-120"/>
                <a:cs typeface="+mn-cs"/>
              </a:rPr>
              <a:t>攻擊會藉由一些方法 </a:t>
            </a:r>
            <a:r>
              <a:rPr kumimoji="1" lang="en-US" altLang="zh-TW" sz="1200" kern="1200" dirty="0" smtClean="0">
                <a:solidFill>
                  <a:schemeClr val="tx1"/>
                </a:solidFill>
                <a:effectLst/>
                <a:latin typeface="Arial" charset="0"/>
                <a:ea typeface="新細明體" pitchFamily="18" charset="-120"/>
                <a:cs typeface="+mn-cs"/>
              </a:rPr>
              <a:t>(</a:t>
            </a:r>
            <a:r>
              <a:rPr kumimoji="1" lang="zh-TW" altLang="en-US" sz="1200" kern="1200" dirty="0" smtClean="0">
                <a:solidFill>
                  <a:schemeClr val="tx1"/>
                </a:solidFill>
                <a:effectLst/>
                <a:latin typeface="Arial" charset="0"/>
                <a:ea typeface="新細明體" pitchFamily="18" charset="-120"/>
                <a:cs typeface="+mn-cs"/>
              </a:rPr>
              <a:t>例如，讓 </a:t>
            </a:r>
            <a:r>
              <a:rPr kumimoji="1" lang="en-US" altLang="zh-TW" sz="1200" kern="1200" dirty="0" smtClean="0">
                <a:solidFill>
                  <a:schemeClr val="tx1"/>
                </a:solidFill>
                <a:effectLst/>
                <a:latin typeface="Arial" charset="0"/>
                <a:ea typeface="新細明體" pitchFamily="18" charset="-120"/>
                <a:cs typeface="+mn-cs"/>
              </a:rPr>
              <a:t>Web </a:t>
            </a:r>
            <a:r>
              <a:rPr kumimoji="1" lang="zh-TW" altLang="en-US" sz="1200" kern="1200" dirty="0" smtClean="0">
                <a:solidFill>
                  <a:schemeClr val="tx1"/>
                </a:solidFill>
                <a:effectLst/>
                <a:latin typeface="Arial" charset="0"/>
                <a:ea typeface="新細明體" pitchFamily="18" charset="-120"/>
                <a:cs typeface="+mn-cs"/>
              </a:rPr>
              <a:t>伺服器暫時無法取得或使用</a:t>
            </a:r>
            <a:r>
              <a:rPr kumimoji="1" lang="en-US" altLang="zh-TW" sz="1200" kern="1200" dirty="0" smtClean="0">
                <a:solidFill>
                  <a:schemeClr val="tx1"/>
                </a:solidFill>
                <a:effectLst/>
                <a:latin typeface="Arial" charset="0"/>
                <a:ea typeface="新細明體" pitchFamily="18" charset="-120"/>
                <a:cs typeface="+mn-cs"/>
              </a:rPr>
              <a:t>)</a:t>
            </a:r>
            <a:r>
              <a:rPr kumimoji="1" lang="zh-TW" altLang="en-US" sz="1200" kern="1200" dirty="0" smtClean="0">
                <a:solidFill>
                  <a:schemeClr val="tx1"/>
                </a:solidFill>
                <a:effectLst/>
                <a:latin typeface="Arial" charset="0"/>
                <a:ea typeface="新細明體" pitchFamily="18" charset="-120"/>
                <a:cs typeface="+mn-cs"/>
              </a:rPr>
              <a:t>，使有效使用者無法使用某些服務。您必須防護特定類型的 </a:t>
            </a:r>
            <a:r>
              <a:rPr kumimoji="1" lang="en-US" altLang="zh-TW" sz="1200" kern="1200" dirty="0" err="1" smtClean="0">
                <a:solidFill>
                  <a:schemeClr val="tx1"/>
                </a:solidFill>
                <a:effectLst/>
                <a:latin typeface="Arial" charset="0"/>
                <a:ea typeface="新細明體" pitchFamily="18" charset="-120"/>
                <a:cs typeface="+mn-cs"/>
              </a:rPr>
              <a:t>DoS</a:t>
            </a:r>
            <a:r>
              <a:rPr kumimoji="1" lang="en-US" altLang="zh-TW" sz="1200" kern="1200" dirty="0" smtClean="0">
                <a:solidFill>
                  <a:schemeClr val="tx1"/>
                </a:solidFill>
                <a:effectLst/>
                <a:latin typeface="Arial" charset="0"/>
                <a:ea typeface="新細明體" pitchFamily="18" charset="-120"/>
                <a:cs typeface="+mn-cs"/>
              </a:rPr>
              <a:t> </a:t>
            </a:r>
            <a:r>
              <a:rPr kumimoji="1" lang="zh-TW" altLang="en-US" sz="1200" kern="1200" dirty="0" smtClean="0">
                <a:solidFill>
                  <a:schemeClr val="tx1"/>
                </a:solidFill>
                <a:effectLst/>
                <a:latin typeface="Arial" charset="0"/>
                <a:ea typeface="新細明體" pitchFamily="18" charset="-120"/>
                <a:cs typeface="+mn-cs"/>
              </a:rPr>
              <a:t>威脅，才能增進系統的可用性和可靠性。</a:t>
            </a:r>
          </a:p>
          <a:p>
            <a:r>
              <a:rPr lang="zh-TW" altLang="en-US" dirty="0" smtClean="0"/>
              <a:t>提高權限 </a:t>
            </a:r>
            <a:r>
              <a:rPr lang="en-US" altLang="zh-TW" dirty="0" smtClean="0"/>
              <a:t>- </a:t>
            </a:r>
            <a:r>
              <a:rPr kumimoji="1" lang="zh-TW" altLang="en-US" sz="1200" kern="1200" dirty="0" smtClean="0">
                <a:solidFill>
                  <a:schemeClr val="tx1"/>
                </a:solidFill>
                <a:effectLst/>
                <a:latin typeface="Arial" charset="0"/>
                <a:ea typeface="新細明體" pitchFamily="18" charset="-120"/>
                <a:cs typeface="+mn-cs"/>
              </a:rPr>
              <a:t>在此類威脅中，無權的使用者可取得存取權限，因此有足夠的存取權限可危害或摧毀整個系統。提高權限威脅包含下列情況：攻擊者有效滲透所有系統防線，並使其本身成為受信任系統中的一員。</a:t>
            </a:r>
          </a:p>
          <a:p>
            <a:endParaRPr lang="zh-TW" altLang="en-US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fld id="{E80364E5-E223-41E7-8F7B-C58689653AC1}" type="datetime1">
              <a:rPr lang="zh-TW" altLang="en-US" smtClean="0"/>
              <a:pPr>
                <a:defRPr/>
              </a:pPr>
              <a:t>2016/9/6</a:t>
            </a:fld>
            <a:endParaRPr lang="en-US" altLang="zh-TW" dirty="0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CSIE CIAL Lab</a:t>
            </a:r>
            <a:endParaRPr lang="en-US" altLang="zh-TW" dirty="0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7C58D4-8247-4CDB-B8D8-366157AD7CF1}" type="slidenum">
              <a:rPr lang="en-US" altLang="zh-TW" smtClean="0"/>
              <a:pPr>
                <a:defRPr/>
              </a:pPr>
              <a:t>8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417845263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fld id="{E80364E5-E223-41E7-8F7B-C58689653AC1}" type="datetime1">
              <a:rPr lang="zh-TW" altLang="en-US" smtClean="0"/>
              <a:pPr>
                <a:defRPr/>
              </a:pPr>
              <a:t>2016/9/6</a:t>
            </a:fld>
            <a:endParaRPr lang="en-US" altLang="zh-TW" dirty="0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CSIE CIAL Lab</a:t>
            </a:r>
            <a:endParaRPr lang="en-US" altLang="zh-TW" dirty="0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7C58D4-8247-4CDB-B8D8-366157AD7CF1}" type="slidenum">
              <a:rPr lang="en-US" altLang="zh-TW" smtClean="0"/>
              <a:pPr>
                <a:defRPr/>
              </a:pPr>
              <a:t>9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32080856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dirty="0" smtClean="0"/>
              <a:t>SDN</a:t>
            </a:r>
            <a:r>
              <a:rPr lang="zh-TW" altLang="en-US" dirty="0" smtClean="0"/>
              <a:t>網路內部的</a:t>
            </a:r>
            <a:r>
              <a:rPr lang="en-US" altLang="zh-TW" dirty="0" smtClean="0"/>
              <a:t>device</a:t>
            </a:r>
            <a:r>
              <a:rPr lang="zh-TW" altLang="en-US" dirty="0" smtClean="0"/>
              <a:t>本身就已經是可以辨識的，因此就不會有</a:t>
            </a:r>
            <a:r>
              <a:rPr lang="en-US" altLang="zh-TW" dirty="0" smtClean="0"/>
              <a:t>repudiation</a:t>
            </a:r>
            <a:r>
              <a:rPr lang="zh-TW" altLang="en-US" dirty="0" smtClean="0"/>
              <a:t>的問題</a:t>
            </a:r>
            <a:endParaRPr lang="zh-TW" altLang="en-US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fld id="{E80364E5-E223-41E7-8F7B-C58689653AC1}" type="datetime1">
              <a:rPr lang="zh-TW" altLang="en-US" smtClean="0"/>
              <a:pPr>
                <a:defRPr/>
              </a:pPr>
              <a:t>2016/9/6</a:t>
            </a:fld>
            <a:endParaRPr lang="en-US" altLang="zh-TW" dirty="0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CSIE CIAL Lab</a:t>
            </a:r>
            <a:endParaRPr lang="en-US" altLang="zh-TW" dirty="0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7C58D4-8247-4CDB-B8D8-366157AD7CF1}" type="slidenum">
              <a:rPr lang="en-US" altLang="zh-TW" smtClean="0"/>
              <a:pPr>
                <a:defRPr/>
              </a:pPr>
              <a:t>11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18296061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dirty="0" smtClean="0"/>
              <a:t>當整個網路的資料都儲存在</a:t>
            </a:r>
            <a:r>
              <a:rPr lang="en-US" altLang="zh-TW" dirty="0" smtClean="0"/>
              <a:t>controller</a:t>
            </a:r>
            <a:r>
              <a:rPr lang="zh-TW" altLang="en-US" dirty="0" smtClean="0"/>
              <a:t>，很容易就會洩漏</a:t>
            </a:r>
            <a:endParaRPr lang="zh-TW" altLang="en-US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fld id="{E80364E5-E223-41E7-8F7B-C58689653AC1}" type="datetime1">
              <a:rPr lang="zh-TW" altLang="en-US" smtClean="0"/>
              <a:pPr>
                <a:defRPr/>
              </a:pPr>
              <a:t>2016/9/6</a:t>
            </a:fld>
            <a:endParaRPr lang="en-US" altLang="zh-TW" dirty="0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CSIE CIAL Lab</a:t>
            </a:r>
            <a:endParaRPr lang="en-US" altLang="zh-TW" dirty="0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7C58D4-8247-4CDB-B8D8-366157AD7CF1}" type="slidenum">
              <a:rPr lang="en-US" altLang="zh-TW" smtClean="0"/>
              <a:pPr>
                <a:defRPr/>
              </a:pPr>
              <a:t>12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404313207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dirty="0" smtClean="0"/>
              <a:t>Switch</a:t>
            </a:r>
            <a:r>
              <a:rPr lang="zh-TW" altLang="en-US" dirty="0" smtClean="0"/>
              <a:t>的功能仰賴於中央式的</a:t>
            </a:r>
            <a:r>
              <a:rPr lang="en-US" altLang="zh-TW" dirty="0" smtClean="0"/>
              <a:t>controller</a:t>
            </a:r>
            <a:r>
              <a:rPr lang="zh-TW" altLang="en-US" dirty="0" smtClean="0"/>
              <a:t>，因此容易遭受攻擊。而</a:t>
            </a:r>
            <a:r>
              <a:rPr lang="en-US" altLang="zh-TW" dirty="0" smtClean="0"/>
              <a:t>routing</a:t>
            </a:r>
            <a:r>
              <a:rPr lang="zh-TW" altLang="en-US" dirty="0" smtClean="0"/>
              <a:t> </a:t>
            </a:r>
            <a:r>
              <a:rPr lang="en-US" altLang="zh-TW" dirty="0" smtClean="0"/>
              <a:t>table</a:t>
            </a:r>
            <a:r>
              <a:rPr lang="zh-TW" altLang="en-US" dirty="0" smtClean="0"/>
              <a:t>遭受</a:t>
            </a:r>
            <a:r>
              <a:rPr lang="en-US" altLang="zh-TW" dirty="0" err="1" smtClean="0"/>
              <a:t>DoS</a:t>
            </a:r>
            <a:r>
              <a:rPr lang="zh-TW" altLang="en-US" dirty="0" smtClean="0"/>
              <a:t>攻擊時也容易就會爆掉</a:t>
            </a:r>
            <a:endParaRPr lang="en-US" altLang="zh-TW" dirty="0" smtClean="0"/>
          </a:p>
          <a:p>
            <a:r>
              <a:rPr lang="zh-TW" altLang="en-US" dirty="0" smtClean="0"/>
              <a:t>或是使用備份機制</a:t>
            </a:r>
            <a:endParaRPr lang="zh-TW" altLang="en-US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fld id="{E80364E5-E223-41E7-8F7B-C58689653AC1}" type="datetime1">
              <a:rPr lang="zh-TW" altLang="en-US" smtClean="0"/>
              <a:pPr>
                <a:defRPr/>
              </a:pPr>
              <a:t>2016/9/6</a:t>
            </a:fld>
            <a:endParaRPr lang="en-US" altLang="zh-TW" dirty="0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CSIE CIAL Lab</a:t>
            </a:r>
            <a:endParaRPr lang="en-US" altLang="zh-TW" dirty="0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7C58D4-8247-4CDB-B8D8-366157AD7CF1}" type="slidenum">
              <a:rPr lang="en-US" altLang="zh-TW" smtClean="0"/>
              <a:pPr>
                <a:defRPr/>
              </a:pPr>
              <a:t>13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9500999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2"/>
          <p:cNvSpPr>
            <a:spLocks noChangeArrowheads="1"/>
          </p:cNvSpPr>
          <p:nvPr/>
        </p:nvSpPr>
        <p:spPr bwMode="auto">
          <a:xfrm>
            <a:off x="228600" y="381000"/>
            <a:ext cx="8686800" cy="5638800"/>
          </a:xfrm>
          <a:prstGeom prst="roundRect">
            <a:avLst>
              <a:gd name="adj" fmla="val 7912"/>
            </a:avLst>
          </a:prstGeom>
          <a:solidFill>
            <a:schemeClr val="folHlink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0" lang="zh-TW" altLang="zh-TW" sz="2400">
              <a:latin typeface="Times New Roman" pitchFamily="18" charset="0"/>
              <a:ea typeface="新細明體" pitchFamily="18" charset="-120"/>
            </a:endParaRPr>
          </a:p>
        </p:txBody>
      </p:sp>
      <p:sp>
        <p:nvSpPr>
          <p:cNvPr id="5" name="AutoShape 3"/>
          <p:cNvSpPr>
            <a:spLocks noChangeArrowheads="1"/>
          </p:cNvSpPr>
          <p:nvPr/>
        </p:nvSpPr>
        <p:spPr bwMode="white">
          <a:xfrm>
            <a:off x="327025" y="488950"/>
            <a:ext cx="8435975" cy="4768850"/>
          </a:xfrm>
          <a:prstGeom prst="roundRect">
            <a:avLst>
              <a:gd name="adj" fmla="val 7310"/>
            </a:avLst>
          </a:prstGeom>
          <a:solidFill>
            <a:schemeClr val="bg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0" lang="zh-TW" altLang="zh-TW" sz="2400">
              <a:latin typeface="Times New Roman" pitchFamily="18" charset="0"/>
              <a:ea typeface="新細明體" pitchFamily="18" charset="-120"/>
            </a:endParaRPr>
          </a:p>
        </p:txBody>
      </p:sp>
      <p:sp>
        <p:nvSpPr>
          <p:cNvPr id="6" name="AutoShape 4"/>
          <p:cNvSpPr>
            <a:spLocks noChangeArrowheads="1"/>
          </p:cNvSpPr>
          <p:nvPr/>
        </p:nvSpPr>
        <p:spPr bwMode="blackWhite">
          <a:xfrm>
            <a:off x="1371600" y="3338513"/>
            <a:ext cx="6400800" cy="22860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508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0" lang="zh-TW" altLang="zh-TW">
              <a:ea typeface="新細明體" pitchFamily="18" charset="-120"/>
            </a:endParaRPr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ctrTitle"/>
          </p:nvPr>
        </p:nvSpPr>
        <p:spPr>
          <a:xfrm>
            <a:off x="685800" y="857250"/>
            <a:ext cx="7772400" cy="2266950"/>
          </a:xfrm>
        </p:spPr>
        <p:txBody>
          <a:bodyPr anchor="ctr" anchorCtr="1"/>
          <a:lstStyle>
            <a:lvl1pPr algn="ctr">
              <a:defRPr sz="4100" i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100358" name="Rectangle 6"/>
          <p:cNvSpPr>
            <a:spLocks noGrp="1" noChangeArrowheads="1"/>
          </p:cNvSpPr>
          <p:nvPr>
            <p:ph type="subTitle" idx="1"/>
          </p:nvPr>
        </p:nvSpPr>
        <p:spPr>
          <a:xfrm>
            <a:off x="1752600" y="3567113"/>
            <a:ext cx="5410200" cy="1905000"/>
          </a:xfrm>
        </p:spPr>
        <p:txBody>
          <a:bodyPr anchor="ctr"/>
          <a:lstStyle>
            <a:lvl1pPr marL="0" indent="0" algn="ctr">
              <a:buFont typeface="Wingdings" pitchFamily="2" charset="2"/>
              <a:buNone/>
              <a:defRPr sz="3300"/>
            </a:lvl1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555732-0661-4510-8994-21747E367F95}" type="datetime1">
              <a:rPr lang="zh-TW" altLang="en-US"/>
              <a:pPr>
                <a:defRPr/>
              </a:pPr>
              <a:t>2016/9/6</a:t>
            </a:fld>
            <a:endParaRPr lang="en-US" altLang="zh-TW" dirty="0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ftr" sz="quarter" idx="11"/>
          </p:nvPr>
        </p:nvSpPr>
        <p:spPr>
          <a:xfrm>
            <a:off x="2843213" y="6308725"/>
            <a:ext cx="4033837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 dirty="0"/>
              <a:t>National Cheng Kung University CSIE Computer &amp; Internet Architecture Lab </a:t>
            </a:r>
          </a:p>
        </p:txBody>
      </p:sp>
      <p:sp>
        <p:nvSpPr>
          <p:cNvPr id="9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D525C8-037D-4D9C-A89D-84B4CBED0478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19740791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080299-9B71-4CE5-8AF3-49E78D1409C8}" type="datetime1">
              <a:rPr lang="zh-TW" altLang="en-US"/>
              <a:pPr>
                <a:defRPr/>
              </a:pPr>
              <a:t>2016/9/6</a:t>
            </a:fld>
            <a:endParaRPr lang="en-US" altLang="zh-TW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 dirty="0"/>
              <a:t>National Cheng Kung University CSIE Computer &amp; Internet Architecture Lab 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D35581-8FB1-4BA3-A1BD-7283ADB7F164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4615163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534150" y="549275"/>
            <a:ext cx="1924050" cy="53943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762000" y="549275"/>
            <a:ext cx="5619750" cy="53943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F09290-2659-4358-AE6E-0D2AB2AB43AE}" type="datetime1">
              <a:rPr lang="zh-TW" altLang="en-US"/>
              <a:pPr>
                <a:defRPr/>
              </a:pPr>
              <a:t>2016/9/6</a:t>
            </a:fld>
            <a:endParaRPr lang="en-US" altLang="zh-TW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 dirty="0"/>
              <a:t>National Cheng Kung University CSIE Computer &amp; Internet Architecture Lab 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378D4B-52B5-445E-B845-CE63557AFEDD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247968156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標題，文字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62000" y="549275"/>
            <a:ext cx="7696200" cy="592138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sz="half" idx="1"/>
          </p:nvPr>
        </p:nvSpPr>
        <p:spPr>
          <a:xfrm>
            <a:off x="762000" y="1412875"/>
            <a:ext cx="3771900" cy="4530725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86300" y="1412875"/>
            <a:ext cx="3771900" cy="4530725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3D082F-EB1F-4CA9-A2BB-73C8CA86B6DC}" type="datetime1">
              <a:rPr lang="zh-TW" altLang="en-US"/>
              <a:pPr>
                <a:defRPr/>
              </a:pPr>
              <a:t>2016/9/6</a:t>
            </a:fld>
            <a:endParaRPr lang="en-US" altLang="zh-TW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 dirty="0"/>
              <a:t>National Cheng Kung University CSIE Computer &amp; Internet Architecture Lab 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E7B881-FCCB-4025-94C8-DA2AFB2801F9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88730940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標題及表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62000" y="549275"/>
            <a:ext cx="7696200" cy="592138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表格版面配置區 2"/>
          <p:cNvSpPr>
            <a:spLocks noGrp="1"/>
          </p:cNvSpPr>
          <p:nvPr>
            <p:ph type="tbl" idx="1"/>
          </p:nvPr>
        </p:nvSpPr>
        <p:spPr>
          <a:xfrm>
            <a:off x="762000" y="1412875"/>
            <a:ext cx="7696200" cy="4530725"/>
          </a:xfrm>
        </p:spPr>
        <p:txBody>
          <a:bodyPr/>
          <a:lstStyle/>
          <a:p>
            <a:pPr lvl="0"/>
            <a:endParaRPr lang="zh-TW" alt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662556-DD1A-4320-A61A-1EEC9D929459}" type="datetime1">
              <a:rPr lang="zh-TW" altLang="en-US"/>
              <a:pPr>
                <a:defRPr/>
              </a:pPr>
              <a:t>2016/9/6</a:t>
            </a:fld>
            <a:endParaRPr lang="en-US" altLang="zh-TW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 dirty="0"/>
              <a:t>National Cheng Kung University CSIE Computer &amp; Internet Architecture Lab 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EE0783-66AB-4E9E-B57F-90858DA08AE8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1647376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5B5826-75D5-42B3-A5C4-B229DF8C6A71}" type="datetime1">
              <a:rPr lang="zh-TW" altLang="en-US"/>
              <a:pPr>
                <a:defRPr/>
              </a:pPr>
              <a:t>2016/9/6</a:t>
            </a:fld>
            <a:endParaRPr lang="en-US" altLang="zh-TW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 dirty="0"/>
              <a:t>National Cheng Kung University CSIE Computer &amp; Internet Architecture Lab 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6951E2-EEAA-4669-B8F0-B40FD5B3C243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21502037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3840D1-7F77-4D1A-BD2B-AA0AFA56A26A}" type="datetime1">
              <a:rPr lang="zh-TW" altLang="en-US"/>
              <a:pPr>
                <a:defRPr/>
              </a:pPr>
              <a:t>2016/9/6</a:t>
            </a:fld>
            <a:endParaRPr lang="en-US" altLang="zh-TW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 dirty="0"/>
              <a:t>National Cheng Kung University CSIE Computer &amp; Internet Architecture Lab 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F754AE-326A-49DC-BA3C-648274DC3B11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12411781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762000" y="1412875"/>
            <a:ext cx="37719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86300" y="1412875"/>
            <a:ext cx="37719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8D7D96-79B4-4AC6-A23F-82AC22FB9E37}" type="datetime1">
              <a:rPr lang="zh-TW" altLang="en-US"/>
              <a:pPr>
                <a:defRPr/>
              </a:pPr>
              <a:t>2016/9/6</a:t>
            </a:fld>
            <a:endParaRPr lang="en-US" altLang="zh-TW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 dirty="0"/>
              <a:t>National Cheng Kung University CSIE Computer &amp; Internet Architecture Lab 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6F1F05-B80C-4342-AEC2-30DC8D76B3D4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16973633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C8D481-9A74-41A8-A3DD-B725FABA0BFD}" type="datetime1">
              <a:rPr lang="zh-TW" altLang="en-US"/>
              <a:pPr>
                <a:defRPr/>
              </a:pPr>
              <a:t>2016/9/6</a:t>
            </a:fld>
            <a:endParaRPr lang="en-US" altLang="zh-TW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 dirty="0"/>
              <a:t>National Cheng Kung University CSIE Computer &amp; Internet Architecture Lab 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8368F9-24E6-4439-86FC-553CFE5611B9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30704611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3432D8-DDB8-4D0D-A821-5B579638449B}" type="datetime1">
              <a:rPr lang="zh-TW" altLang="en-US"/>
              <a:pPr>
                <a:defRPr/>
              </a:pPr>
              <a:t>2016/9/6</a:t>
            </a:fld>
            <a:endParaRPr lang="en-US" altLang="zh-TW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 dirty="0"/>
              <a:t>National Cheng Kung University CSIE Computer &amp; Internet Architecture Lab 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3723CC-A3E8-494E-B22F-9BADF4484A4A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31974926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528D2E-D3A3-40BD-85D2-775B7A5B698A}" type="datetime1">
              <a:rPr lang="zh-TW" altLang="en-US"/>
              <a:pPr>
                <a:defRPr/>
              </a:pPr>
              <a:t>2016/9/6</a:t>
            </a:fld>
            <a:endParaRPr lang="en-US" altLang="zh-TW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 dirty="0"/>
              <a:t>National Cheng Kung University CSIE Computer &amp; Internet Architecture Lab 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CA9615-97A3-4B50-80FA-CDDFC7E0164E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360538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F84AE2-8279-4719-AA7D-0CCC31134587}" type="datetime1">
              <a:rPr lang="zh-TW" altLang="en-US"/>
              <a:pPr>
                <a:defRPr/>
              </a:pPr>
              <a:t>2016/9/6</a:t>
            </a:fld>
            <a:endParaRPr lang="en-US" altLang="zh-TW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 dirty="0"/>
              <a:t>National Cheng Kung University CSIE Computer &amp; Internet Architecture Lab 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68E641-5E6C-4237-BE88-7A5ACB6ACF21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13882211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 smtClean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7A583F-7C87-430E-BA42-51959189E1EB}" type="datetime1">
              <a:rPr lang="zh-TW" altLang="en-US"/>
              <a:pPr>
                <a:defRPr/>
              </a:pPr>
              <a:t>2016/9/6</a:t>
            </a:fld>
            <a:endParaRPr lang="en-US" altLang="zh-TW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 dirty="0"/>
              <a:t>National Cheng Kung University CSIE Computer &amp; Internet Architecture Lab 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2EF0DD-2EB3-4841-BC04-5E0E052FC0DC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11828590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549275"/>
            <a:ext cx="7696200" cy="592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412875"/>
            <a:ext cx="7696200" cy="453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9933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62000" y="6308725"/>
            <a:ext cx="2057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kumimoji="0" sz="14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fld id="{C5623A5B-BE50-49C9-96A3-44CA19F684C2}" type="datetime1">
              <a:rPr lang="zh-TW" altLang="en-US"/>
              <a:pPr>
                <a:defRPr/>
              </a:pPr>
              <a:t>2016/9/6</a:t>
            </a:fld>
            <a:endParaRPr lang="en-US" altLang="zh-TW" dirty="0"/>
          </a:p>
        </p:txBody>
      </p:sp>
      <p:sp>
        <p:nvSpPr>
          <p:cNvPr id="9933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843213" y="6284913"/>
            <a:ext cx="39608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kumimoji="0" sz="14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r>
              <a:rPr lang="en-US" altLang="zh-TW" dirty="0"/>
              <a:t>National Cheng Kung University CSIE Computer &amp; Internet Architecture Lab </a:t>
            </a:r>
          </a:p>
        </p:txBody>
      </p:sp>
      <p:sp>
        <p:nvSpPr>
          <p:cNvPr id="9933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308725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kumimoji="0" sz="14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fld id="{22008DEC-E19B-4006-9D6C-42694AEFA0F0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  <p:grpSp>
        <p:nvGrpSpPr>
          <p:cNvPr id="1031" name="Group 10"/>
          <p:cNvGrpSpPr>
            <a:grpSpLocks/>
          </p:cNvGrpSpPr>
          <p:nvPr/>
        </p:nvGrpSpPr>
        <p:grpSpPr bwMode="auto">
          <a:xfrm>
            <a:off x="168275" y="212725"/>
            <a:ext cx="8823325" cy="6096000"/>
            <a:chOff x="106" y="28"/>
            <a:chExt cx="5558" cy="3840"/>
          </a:xfrm>
        </p:grpSpPr>
        <p:sp>
          <p:nvSpPr>
            <p:cNvPr id="99336" name="AutoShape 8"/>
            <p:cNvSpPr>
              <a:spLocks noChangeArrowheads="1"/>
            </p:cNvSpPr>
            <p:nvPr/>
          </p:nvSpPr>
          <p:spPr bwMode="auto">
            <a:xfrm>
              <a:off x="106" y="28"/>
              <a:ext cx="5558" cy="3840"/>
            </a:xfrm>
            <a:prstGeom prst="roundRect">
              <a:avLst>
                <a:gd name="adj" fmla="val 11046"/>
              </a:avLst>
            </a:prstGeom>
            <a:noFill/>
            <a:ln w="28575">
              <a:solidFill>
                <a:schemeClr val="fol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0" lang="zh-TW" altLang="zh-TW" sz="2400">
                <a:latin typeface="Times New Roman" pitchFamily="18" charset="0"/>
                <a:ea typeface="新細明體" pitchFamily="18" charset="-120"/>
              </a:endParaRPr>
            </a:p>
          </p:txBody>
        </p:sp>
        <p:sp>
          <p:nvSpPr>
            <p:cNvPr id="99337" name="Line 9"/>
            <p:cNvSpPr>
              <a:spLocks noChangeShapeType="1"/>
            </p:cNvSpPr>
            <p:nvPr/>
          </p:nvSpPr>
          <p:spPr bwMode="auto">
            <a:xfrm>
              <a:off x="480" y="709"/>
              <a:ext cx="4848" cy="0"/>
            </a:xfrm>
            <a:prstGeom prst="line">
              <a:avLst/>
            </a:prstGeom>
            <a:noFill/>
            <a:ln w="38100">
              <a:solidFill>
                <a:schemeClr val="folHlink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zh-TW" altLang="en-US">
                <a:ea typeface="新細明體" pitchFamily="18" charset="-120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24" r:id="rId1"/>
    <p:sldLayoutId id="2147484112" r:id="rId2"/>
    <p:sldLayoutId id="2147484113" r:id="rId3"/>
    <p:sldLayoutId id="2147484114" r:id="rId4"/>
    <p:sldLayoutId id="2147484115" r:id="rId5"/>
    <p:sldLayoutId id="2147484116" r:id="rId6"/>
    <p:sldLayoutId id="2147484117" r:id="rId7"/>
    <p:sldLayoutId id="2147484118" r:id="rId8"/>
    <p:sldLayoutId id="2147484119" r:id="rId9"/>
    <p:sldLayoutId id="2147484120" r:id="rId10"/>
    <p:sldLayoutId id="2147484121" r:id="rId11"/>
    <p:sldLayoutId id="2147484122" r:id="rId12"/>
    <p:sldLayoutId id="2147484123" r:id="rId13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33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3300">
          <a:solidFill>
            <a:schemeClr val="tx2"/>
          </a:solidFill>
          <a:latin typeface="Arial Black" pitchFamily="34" charset="0"/>
          <a:ea typeface="新細明體" pitchFamily="18" charset="-12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3300">
          <a:solidFill>
            <a:schemeClr val="tx2"/>
          </a:solidFill>
          <a:latin typeface="Arial Black" pitchFamily="34" charset="0"/>
          <a:ea typeface="新細明體" pitchFamily="18" charset="-12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3300">
          <a:solidFill>
            <a:schemeClr val="tx2"/>
          </a:solidFill>
          <a:latin typeface="Arial Black" pitchFamily="34" charset="0"/>
          <a:ea typeface="新細明體" pitchFamily="18" charset="-12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3300">
          <a:solidFill>
            <a:schemeClr val="tx2"/>
          </a:solidFill>
          <a:latin typeface="Arial Black" pitchFamily="34" charset="0"/>
          <a:ea typeface="新細明體" pitchFamily="18" charset="-120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3300">
          <a:solidFill>
            <a:schemeClr val="tx2"/>
          </a:solidFill>
          <a:latin typeface="Arial Black" pitchFamily="34" charset="0"/>
          <a:ea typeface="新細明體" pitchFamily="18" charset="-120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3300">
          <a:solidFill>
            <a:schemeClr val="tx2"/>
          </a:solidFill>
          <a:latin typeface="Arial Black" pitchFamily="34" charset="0"/>
          <a:ea typeface="新細明體" pitchFamily="18" charset="-120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3300">
          <a:solidFill>
            <a:schemeClr val="tx2"/>
          </a:solidFill>
          <a:latin typeface="Arial Black" pitchFamily="34" charset="0"/>
          <a:ea typeface="新細明體" pitchFamily="18" charset="-120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3300">
          <a:solidFill>
            <a:schemeClr val="tx2"/>
          </a:solidFill>
          <a:latin typeface="Arial Black" pitchFamily="34" charset="0"/>
          <a:ea typeface="新細明體" pitchFamily="18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0000"/>
        <a:buFont typeface="Wingdings" pitchFamily="2" charset="2"/>
        <a:buChar char="l"/>
        <a:defRPr kumimoji="1" sz="31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50000"/>
        <a:buChar char="•"/>
        <a:defRPr kumimoji="1" sz="26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50000"/>
        <a:buChar char="•"/>
        <a:defRPr kumimoji="1" sz="22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150000"/>
        <a:buChar char="•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150000"/>
        <a:buChar char="•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150000"/>
        <a:buChar char="•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150000"/>
        <a:buChar char="•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150000"/>
        <a:buChar char="•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150000"/>
        <a:buChar char="•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88118" y="1052736"/>
            <a:ext cx="8785225" cy="1944687"/>
          </a:xfrm>
        </p:spPr>
        <p:txBody>
          <a:bodyPr/>
          <a:lstStyle/>
          <a:p>
            <a:r>
              <a:rPr lang="en-US" altLang="zh-TW" sz="3600" i="0" dirty="0"/>
              <a:t>A STRIDE-based Security Architecture for Software-Defined Networking</a:t>
            </a:r>
            <a:endParaRPr lang="zh-TW" altLang="zh-TW" sz="3600" i="0" dirty="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03648" y="3429000"/>
            <a:ext cx="6444716" cy="2160588"/>
          </a:xfrm>
        </p:spPr>
        <p:txBody>
          <a:bodyPr/>
          <a:lstStyle/>
          <a:p>
            <a:pPr algn="l"/>
            <a:r>
              <a:rPr lang="en-US" altLang="zh-TW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Author</a:t>
            </a:r>
            <a:r>
              <a:rPr lang="en-US" altLang="zh-TW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altLang="zh-TW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Fabian </a:t>
            </a:r>
            <a:r>
              <a:rPr lang="en-US" altLang="zh-TW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Ruffy</a:t>
            </a:r>
            <a:r>
              <a:rPr lang="en-US" altLang="zh-TW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, </a:t>
            </a:r>
            <a:r>
              <a:rPr lang="en-US" altLang="zh-TW" sz="1800" dirty="0"/>
              <a:t>Wolfgang </a:t>
            </a:r>
            <a:r>
              <a:rPr lang="en-US" altLang="zh-TW" sz="1800" dirty="0" err="1" smtClean="0"/>
              <a:t>Hommel</a:t>
            </a:r>
            <a:r>
              <a:rPr lang="en-US" altLang="zh-TW" sz="1800" dirty="0" smtClean="0"/>
              <a:t> and </a:t>
            </a:r>
            <a:r>
              <a:rPr lang="en-US" altLang="zh-TW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Felix </a:t>
            </a:r>
            <a:r>
              <a:rPr lang="en-US" altLang="zh-TW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von </a:t>
            </a:r>
            <a:r>
              <a:rPr lang="en-US" altLang="zh-TW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Eye</a:t>
            </a:r>
          </a:p>
          <a:p>
            <a:pPr algn="l"/>
            <a:r>
              <a:rPr lang="en-US" altLang="zh-TW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Conference</a:t>
            </a:r>
            <a:r>
              <a:rPr lang="en-US" altLang="zh-TW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The </a:t>
            </a:r>
            <a:r>
              <a:rPr lang="en-US" altLang="zh-TW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15th </a:t>
            </a:r>
            <a:r>
              <a:rPr lang="en-US" altLang="zh-TW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International Conference on </a:t>
            </a:r>
            <a:r>
              <a:rPr lang="en-US" altLang="zh-TW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Networks (ICN 2016)</a:t>
            </a:r>
          </a:p>
          <a:p>
            <a:pPr algn="l"/>
            <a:r>
              <a:rPr lang="en-US" altLang="zh-TW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Presenter: </a:t>
            </a:r>
            <a:r>
              <a:rPr lang="en-US" altLang="zh-TW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Kuan-Chieh</a:t>
            </a:r>
            <a:r>
              <a:rPr lang="en-US" altLang="zh-TW" sz="1800" dirty="0" smtClean="0"/>
              <a:t> Feng</a:t>
            </a:r>
          </a:p>
          <a:p>
            <a:pPr algn="l"/>
            <a:r>
              <a:rPr lang="en-US" altLang="zh-TW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Date</a:t>
            </a:r>
            <a:r>
              <a:rPr lang="en-US" altLang="zh-TW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altLang="zh-TW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2016/9/6</a:t>
            </a:r>
          </a:p>
        </p:txBody>
      </p:sp>
      <p:sp>
        <p:nvSpPr>
          <p:cNvPr id="3077" name="Rectangle 5"/>
          <p:cNvSpPr>
            <a:spLocks noChangeArrowheads="1"/>
          </p:cNvSpPr>
          <p:nvPr/>
        </p:nvSpPr>
        <p:spPr bwMode="auto">
          <a:xfrm>
            <a:off x="1600200" y="6016625"/>
            <a:ext cx="5961063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algn="ctr" eaLnBrk="0" hangingPunct="0"/>
            <a:r>
              <a:rPr lang="en-US" altLang="zh-TW" sz="1600" dirty="0"/>
              <a:t>Department of Computer Science and Information Engineering </a:t>
            </a:r>
          </a:p>
          <a:p>
            <a:pPr algn="ctr" eaLnBrk="0" hangingPunct="0"/>
            <a:r>
              <a:rPr lang="en-US" altLang="zh-TW" sz="1600" dirty="0"/>
              <a:t>National Cheng Kung </a:t>
            </a:r>
            <a:r>
              <a:rPr lang="en-US" altLang="zh-TW" sz="1600" dirty="0" smtClean="0"/>
              <a:t>University</a:t>
            </a:r>
            <a:endParaRPr lang="en-US" altLang="zh-TW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STRIDE problem and solution in SDN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/>
              <a:t>STRIDE threat and solutions in SDN</a:t>
            </a:r>
          </a:p>
          <a:p>
            <a:pPr lvl="1"/>
            <a:r>
              <a:rPr lang="en-US" altLang="zh-TW" dirty="0" smtClean="0"/>
              <a:t>Tampering</a:t>
            </a:r>
          </a:p>
          <a:p>
            <a:pPr lvl="2"/>
            <a:r>
              <a:rPr lang="en-US" altLang="zh-TW" dirty="0" smtClean="0"/>
              <a:t>Problem </a:t>
            </a:r>
            <a:r>
              <a:rPr lang="en-US" altLang="zh-TW" dirty="0">
                <a:solidFill>
                  <a:srgbClr val="FF0000"/>
                </a:solidFill>
              </a:rPr>
              <a:t>- Attacker may be able to overwrite controller policy and poison the </a:t>
            </a:r>
            <a:r>
              <a:rPr lang="en-US" altLang="zh-TW" dirty="0" smtClean="0">
                <a:solidFill>
                  <a:srgbClr val="FF0000"/>
                </a:solidFill>
              </a:rPr>
              <a:t>central, virtual </a:t>
            </a:r>
            <a:r>
              <a:rPr lang="en-US" altLang="zh-TW" dirty="0">
                <a:solidFill>
                  <a:srgbClr val="FF0000"/>
                </a:solidFill>
              </a:rPr>
              <a:t>network view</a:t>
            </a:r>
            <a:r>
              <a:rPr lang="en-US" altLang="zh-TW" dirty="0"/>
              <a:t>. </a:t>
            </a:r>
            <a:r>
              <a:rPr lang="en-US" altLang="zh-TW" dirty="0" smtClean="0"/>
              <a:t>The interception </a:t>
            </a:r>
            <a:r>
              <a:rPr lang="en-US" altLang="zh-TW" dirty="0"/>
              <a:t>and altering of </a:t>
            </a:r>
            <a:r>
              <a:rPr lang="en-US" altLang="zh-TW" dirty="0" err="1"/>
              <a:t>OpenFlow</a:t>
            </a:r>
            <a:r>
              <a:rPr lang="en-US" altLang="zh-TW" dirty="0"/>
              <a:t> </a:t>
            </a:r>
            <a:r>
              <a:rPr lang="en-US" altLang="zh-TW" dirty="0" smtClean="0"/>
              <a:t>control messages </a:t>
            </a:r>
            <a:r>
              <a:rPr lang="en-US" altLang="zh-TW" dirty="0"/>
              <a:t>has an extensive impact on the network configuration</a:t>
            </a:r>
            <a:r>
              <a:rPr lang="en-US" altLang="zh-TW" dirty="0" smtClean="0"/>
              <a:t>.</a:t>
            </a:r>
          </a:p>
          <a:p>
            <a:pPr marL="914400" lvl="2" indent="0">
              <a:buNone/>
            </a:pPr>
            <a:endParaRPr lang="en-US" altLang="zh-TW" dirty="0" smtClean="0"/>
          </a:p>
          <a:p>
            <a:pPr lvl="2"/>
            <a:r>
              <a:rPr lang="en-US" altLang="zh-TW" dirty="0" smtClean="0"/>
              <a:t>Solution </a:t>
            </a:r>
            <a:r>
              <a:rPr lang="en-US" altLang="zh-TW" dirty="0"/>
              <a:t>- </a:t>
            </a:r>
            <a:r>
              <a:rPr lang="en-US" altLang="zh-TW" dirty="0">
                <a:solidFill>
                  <a:srgbClr val="FF0000"/>
                </a:solidFill>
              </a:rPr>
              <a:t>Implement access-control </a:t>
            </a:r>
            <a:r>
              <a:rPr lang="en-US" altLang="zh-TW" dirty="0"/>
              <a:t>and </a:t>
            </a:r>
            <a:r>
              <a:rPr lang="en-US" altLang="zh-TW" dirty="0">
                <a:solidFill>
                  <a:srgbClr val="FF0000"/>
                </a:solidFill>
              </a:rPr>
              <a:t>integrity-verification</a:t>
            </a:r>
            <a:r>
              <a:rPr lang="en-US" altLang="zh-TW" dirty="0"/>
              <a:t> mechanisms in </a:t>
            </a:r>
            <a:r>
              <a:rPr lang="en-US" altLang="zh-TW" dirty="0" smtClean="0"/>
              <a:t>the north- </a:t>
            </a:r>
            <a:r>
              <a:rPr lang="en-US" altLang="zh-TW" dirty="0"/>
              <a:t>as well as the southbound interface of SDN. Significant </a:t>
            </a:r>
            <a:r>
              <a:rPr lang="en-US" altLang="zh-TW" dirty="0" smtClean="0"/>
              <a:t>actions are </a:t>
            </a:r>
            <a:r>
              <a:rPr lang="en-US" altLang="zh-TW" dirty="0"/>
              <a:t>decided based on the votes of multiple, independent control elements.</a:t>
            </a:r>
            <a:endParaRPr lang="zh-TW" altLang="en-US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National Cheng Kung University CSIE Computer &amp; Internet Architecture Lab </a:t>
            </a:r>
            <a:endParaRPr lang="en-US" altLang="zh-TW" dirty="0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6951E2-EEAA-4669-B8F0-B40FD5B3C243}" type="slidenum">
              <a:rPr lang="en-US" altLang="zh-TW" smtClean="0"/>
              <a:pPr>
                <a:defRPr/>
              </a:pPr>
              <a:t>10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1930815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STRIDE problem and solution in SDN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/>
              <a:t>STRIDE threat and solutions in </a:t>
            </a:r>
            <a:r>
              <a:rPr lang="en-US" altLang="zh-TW" dirty="0" smtClean="0"/>
              <a:t>SDN</a:t>
            </a:r>
          </a:p>
          <a:p>
            <a:pPr lvl="1"/>
            <a:r>
              <a:rPr lang="en-US" altLang="zh-TW" i="1" dirty="0" smtClean="0"/>
              <a:t>Repudiation</a:t>
            </a:r>
          </a:p>
          <a:p>
            <a:pPr lvl="2"/>
            <a:r>
              <a:rPr lang="en-US" altLang="zh-TW" dirty="0"/>
              <a:t>Problem </a:t>
            </a:r>
            <a:r>
              <a:rPr lang="en-US" altLang="zh-TW" dirty="0">
                <a:solidFill>
                  <a:srgbClr val="FF0000"/>
                </a:solidFill>
              </a:rPr>
              <a:t>-  Lack of inherent and automatic monitoring capabilities</a:t>
            </a:r>
            <a:r>
              <a:rPr lang="en-US" altLang="zh-TW" dirty="0"/>
              <a:t> of switches </a:t>
            </a:r>
            <a:r>
              <a:rPr lang="en-US" altLang="zh-TW" dirty="0" smtClean="0"/>
              <a:t>and control </a:t>
            </a:r>
            <a:r>
              <a:rPr lang="en-US" altLang="zh-TW" dirty="0"/>
              <a:t>software may enable covert operations</a:t>
            </a:r>
            <a:r>
              <a:rPr lang="en-US" altLang="zh-TW" dirty="0" smtClean="0"/>
              <a:t>.</a:t>
            </a:r>
          </a:p>
          <a:p>
            <a:pPr marL="914400" lvl="2" indent="0">
              <a:buNone/>
            </a:pPr>
            <a:endParaRPr lang="en-US" altLang="zh-TW" dirty="0" smtClean="0"/>
          </a:p>
          <a:p>
            <a:pPr lvl="2"/>
            <a:r>
              <a:rPr lang="en-US" altLang="zh-TW" dirty="0" smtClean="0"/>
              <a:t>Solution </a:t>
            </a:r>
            <a:r>
              <a:rPr lang="en-US" altLang="zh-TW" dirty="0"/>
              <a:t>- SDN devices are uniquely identifiable. Logging and tracking </a:t>
            </a:r>
            <a:r>
              <a:rPr lang="en-US" altLang="zh-TW" dirty="0" smtClean="0"/>
              <a:t>mechanisms are </a:t>
            </a:r>
            <a:r>
              <a:rPr lang="en-US" altLang="zh-TW" dirty="0"/>
              <a:t>automatic and secured.</a:t>
            </a:r>
          </a:p>
          <a:p>
            <a:endParaRPr lang="zh-TW" altLang="en-US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National Cheng Kung University CSIE Computer &amp; Internet Architecture Lab </a:t>
            </a:r>
            <a:endParaRPr lang="en-US" altLang="zh-TW" dirty="0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6951E2-EEAA-4669-B8F0-B40FD5B3C243}" type="slidenum">
              <a:rPr lang="en-US" altLang="zh-TW" smtClean="0"/>
              <a:pPr>
                <a:defRPr/>
              </a:pPr>
              <a:t>11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9746905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STRIDE problem and solution in SDN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/>
              <a:t>STRIDE threat and solutions in </a:t>
            </a:r>
            <a:r>
              <a:rPr lang="en-US" altLang="zh-TW" dirty="0" smtClean="0"/>
              <a:t>SDN</a:t>
            </a:r>
          </a:p>
          <a:p>
            <a:pPr lvl="1"/>
            <a:r>
              <a:rPr lang="en-US" altLang="zh-TW" dirty="0" smtClean="0"/>
              <a:t>Information Disclosure</a:t>
            </a:r>
          </a:p>
          <a:p>
            <a:pPr lvl="2"/>
            <a:r>
              <a:rPr lang="en-US" altLang="zh-TW" dirty="0" smtClean="0"/>
              <a:t>Problem </a:t>
            </a:r>
            <a:r>
              <a:rPr lang="en-US" altLang="zh-TW" dirty="0"/>
              <a:t>- The </a:t>
            </a:r>
            <a:r>
              <a:rPr lang="en-US" altLang="zh-TW" dirty="0" err="1"/>
              <a:t>centralised</a:t>
            </a:r>
            <a:r>
              <a:rPr lang="en-US" altLang="zh-TW" dirty="0"/>
              <a:t> information storage and query possibilities </a:t>
            </a:r>
            <a:r>
              <a:rPr lang="en-US" altLang="zh-TW" dirty="0" smtClean="0"/>
              <a:t>simplify network </a:t>
            </a:r>
            <a:r>
              <a:rPr lang="en-US" altLang="zh-TW" dirty="0"/>
              <a:t>reconnaissance</a:t>
            </a:r>
            <a:r>
              <a:rPr lang="en-US" altLang="zh-TW" dirty="0" smtClean="0"/>
              <a:t>.</a:t>
            </a:r>
          </a:p>
          <a:p>
            <a:pPr marL="914400" lvl="2" indent="0">
              <a:buNone/>
            </a:pPr>
            <a:endParaRPr lang="en-US" altLang="zh-TW" dirty="0" smtClean="0"/>
          </a:p>
          <a:p>
            <a:pPr lvl="2"/>
            <a:r>
              <a:rPr lang="en-US" altLang="zh-TW" dirty="0" smtClean="0"/>
              <a:t>Solution </a:t>
            </a:r>
            <a:r>
              <a:rPr lang="en-US" altLang="zh-TW" dirty="0"/>
              <a:t>- </a:t>
            </a:r>
            <a:r>
              <a:rPr lang="en-US" altLang="zh-TW" dirty="0">
                <a:solidFill>
                  <a:srgbClr val="FF0000"/>
                </a:solidFill>
              </a:rPr>
              <a:t>Relocate SDN communication to separate and secured channels</a:t>
            </a:r>
            <a:r>
              <a:rPr lang="en-US" altLang="zh-TW" dirty="0"/>
              <a:t>, </a:t>
            </a:r>
            <a:r>
              <a:rPr lang="en-US" altLang="zh-TW" dirty="0" smtClean="0"/>
              <a:t>the</a:t>
            </a:r>
            <a:r>
              <a:rPr lang="zh-TW" altLang="en-US" dirty="0" smtClean="0"/>
              <a:t> </a:t>
            </a:r>
            <a:r>
              <a:rPr lang="en-US" altLang="zh-TW" dirty="0" smtClean="0"/>
              <a:t>controller </a:t>
            </a:r>
            <a:r>
              <a:rPr lang="en-US" altLang="zh-TW" dirty="0"/>
              <a:t>and the network data storage are removed from the data net.</a:t>
            </a:r>
          </a:p>
          <a:p>
            <a:endParaRPr lang="zh-TW" altLang="en-US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National Cheng Kung University CSIE Computer &amp; Internet Architecture Lab </a:t>
            </a:r>
            <a:endParaRPr lang="en-US" altLang="zh-TW" dirty="0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6951E2-EEAA-4669-B8F0-B40FD5B3C243}" type="slidenum">
              <a:rPr lang="en-US" altLang="zh-TW" smtClean="0"/>
              <a:pPr>
                <a:defRPr/>
              </a:pPr>
              <a:t>12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287515014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STRIDE problem and solution in SDN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/>
              <a:t>STRIDE threat and solutions in </a:t>
            </a:r>
            <a:r>
              <a:rPr lang="en-US" altLang="zh-TW" dirty="0" smtClean="0"/>
              <a:t>SDN</a:t>
            </a:r>
          </a:p>
          <a:p>
            <a:pPr lvl="1"/>
            <a:r>
              <a:rPr lang="en-US" altLang="zh-TW" dirty="0" smtClean="0"/>
              <a:t>Denial of Service</a:t>
            </a:r>
          </a:p>
          <a:p>
            <a:pPr lvl="2"/>
            <a:r>
              <a:rPr lang="en-US" altLang="zh-TW" dirty="0" smtClean="0"/>
              <a:t>Problem </a:t>
            </a:r>
            <a:r>
              <a:rPr lang="en-US" altLang="zh-TW" dirty="0"/>
              <a:t>- </a:t>
            </a:r>
            <a:r>
              <a:rPr lang="en-US" altLang="zh-TW" dirty="0">
                <a:solidFill>
                  <a:srgbClr val="FF0000"/>
                </a:solidFill>
              </a:rPr>
              <a:t>Switch functionality is dependent on a single, central controller and </a:t>
            </a:r>
            <a:r>
              <a:rPr lang="en-US" altLang="zh-TW" dirty="0" smtClean="0">
                <a:solidFill>
                  <a:srgbClr val="FF0000"/>
                </a:solidFill>
              </a:rPr>
              <a:t>control channel </a:t>
            </a:r>
            <a:r>
              <a:rPr lang="en-US" altLang="zh-TW" dirty="0"/>
              <a:t>which is susceptible to multitude of attack possibilities, such </a:t>
            </a:r>
            <a:r>
              <a:rPr lang="en-US" altLang="zh-TW" dirty="0" smtClean="0"/>
              <a:t>as flooding</a:t>
            </a:r>
            <a:r>
              <a:rPr lang="en-US" altLang="zh-TW" dirty="0"/>
              <a:t>, exploits and software bugs. </a:t>
            </a:r>
            <a:r>
              <a:rPr lang="en-US" altLang="zh-TW" dirty="0">
                <a:solidFill>
                  <a:srgbClr val="FF0000"/>
                </a:solidFill>
              </a:rPr>
              <a:t>The routing tables of switches </a:t>
            </a:r>
            <a:r>
              <a:rPr lang="en-US" altLang="zh-TW" dirty="0" smtClean="0">
                <a:solidFill>
                  <a:srgbClr val="FF0000"/>
                </a:solidFill>
              </a:rPr>
              <a:t>are limited </a:t>
            </a:r>
            <a:r>
              <a:rPr lang="en-US" altLang="zh-TW" dirty="0">
                <a:solidFill>
                  <a:srgbClr val="FF0000"/>
                </a:solidFill>
              </a:rPr>
              <a:t>and quickly exhaustible</a:t>
            </a:r>
            <a:r>
              <a:rPr lang="en-US" altLang="zh-TW" dirty="0"/>
              <a:t>.</a:t>
            </a:r>
            <a:endParaRPr lang="en-US" altLang="zh-TW" dirty="0" smtClean="0"/>
          </a:p>
          <a:p>
            <a:pPr lvl="2"/>
            <a:r>
              <a:rPr lang="en-US" altLang="zh-TW" dirty="0" smtClean="0"/>
              <a:t>Solution </a:t>
            </a:r>
            <a:r>
              <a:rPr lang="en-US" altLang="zh-TW" dirty="0"/>
              <a:t>- </a:t>
            </a:r>
            <a:r>
              <a:rPr lang="en-US" altLang="zh-TW" dirty="0">
                <a:solidFill>
                  <a:srgbClr val="FF0000"/>
                </a:solidFill>
              </a:rPr>
              <a:t>Deploy controller paired with intrusion-detection mechanisms</a:t>
            </a:r>
            <a:r>
              <a:rPr lang="en-US" altLang="zh-TW" dirty="0"/>
              <a:t> and </a:t>
            </a:r>
            <a:r>
              <a:rPr lang="en-US" altLang="zh-TW" dirty="0" err="1" smtClean="0">
                <a:solidFill>
                  <a:srgbClr val="FF0000"/>
                </a:solidFill>
              </a:rPr>
              <a:t>utilise</a:t>
            </a:r>
            <a:r>
              <a:rPr lang="zh-TW" altLang="en-US" dirty="0" smtClean="0">
                <a:solidFill>
                  <a:srgbClr val="FF0000"/>
                </a:solidFill>
              </a:rPr>
              <a:t> </a:t>
            </a:r>
            <a:r>
              <a:rPr lang="en-US" altLang="zh-TW" dirty="0" err="1" smtClean="0">
                <a:solidFill>
                  <a:srgbClr val="FF0000"/>
                </a:solidFill>
              </a:rPr>
              <a:t>fall-back</a:t>
            </a:r>
            <a:r>
              <a:rPr lang="en-US" altLang="zh-TW" dirty="0" smtClean="0">
                <a:solidFill>
                  <a:srgbClr val="FF0000"/>
                </a:solidFill>
              </a:rPr>
              <a:t> </a:t>
            </a:r>
            <a:r>
              <a:rPr lang="en-US" altLang="zh-TW" dirty="0">
                <a:solidFill>
                  <a:srgbClr val="FF0000"/>
                </a:solidFill>
              </a:rPr>
              <a:t>mechanisms </a:t>
            </a:r>
            <a:r>
              <a:rPr lang="en-US" altLang="zh-TW" dirty="0"/>
              <a:t>and element redundancy</a:t>
            </a:r>
            <a:r>
              <a:rPr lang="en-US" altLang="zh-TW" dirty="0" smtClean="0"/>
              <a:t>.</a:t>
            </a:r>
            <a:endParaRPr lang="zh-TW" altLang="en-US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National Cheng Kung University CSIE Computer &amp; Internet Architecture Lab </a:t>
            </a:r>
            <a:endParaRPr lang="en-US" altLang="zh-TW" dirty="0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6951E2-EEAA-4669-B8F0-B40FD5B3C243}" type="slidenum">
              <a:rPr lang="en-US" altLang="zh-TW" smtClean="0"/>
              <a:pPr>
                <a:defRPr/>
              </a:pPr>
              <a:t>13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358384038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STRIDE problem and solution in SDN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/>
              <a:t>STRIDE threat and solutions in </a:t>
            </a:r>
            <a:r>
              <a:rPr lang="en-US" altLang="zh-TW" dirty="0" smtClean="0"/>
              <a:t>SDN</a:t>
            </a:r>
          </a:p>
          <a:p>
            <a:pPr lvl="1"/>
            <a:r>
              <a:rPr lang="en-US" altLang="zh-TW" dirty="0" smtClean="0"/>
              <a:t>Elevation of </a:t>
            </a:r>
            <a:r>
              <a:rPr lang="en-US" altLang="zh-TW" dirty="0" err="1" smtClean="0"/>
              <a:t>Previlige</a:t>
            </a:r>
            <a:endParaRPr lang="en-US" altLang="zh-TW" dirty="0" smtClean="0"/>
          </a:p>
          <a:p>
            <a:pPr lvl="2"/>
            <a:r>
              <a:rPr lang="en-US" altLang="zh-TW" dirty="0"/>
              <a:t>Problem - </a:t>
            </a:r>
            <a:r>
              <a:rPr lang="en-US" altLang="zh-TW" dirty="0">
                <a:solidFill>
                  <a:srgbClr val="FF0000"/>
                </a:solidFill>
              </a:rPr>
              <a:t>Network controllers accessible to multiple users may be compromised </a:t>
            </a:r>
            <a:r>
              <a:rPr lang="en-US" altLang="zh-TW" dirty="0" smtClean="0">
                <a:solidFill>
                  <a:srgbClr val="FF0000"/>
                </a:solidFill>
              </a:rPr>
              <a:t>or expose </a:t>
            </a:r>
            <a:r>
              <a:rPr lang="en-US" altLang="zh-TW" dirty="0">
                <a:solidFill>
                  <a:srgbClr val="FF0000"/>
                </a:solidFill>
              </a:rPr>
              <a:t>information about </a:t>
            </a:r>
            <a:r>
              <a:rPr lang="en-US" altLang="zh-TW" dirty="0" err="1" smtClean="0">
                <a:solidFill>
                  <a:srgbClr val="FF0000"/>
                </a:solidFill>
              </a:rPr>
              <a:t>neighbour</a:t>
            </a:r>
            <a:r>
              <a:rPr lang="en-US" altLang="zh-TW" dirty="0" smtClean="0">
                <a:solidFill>
                  <a:srgbClr val="FF0000"/>
                </a:solidFill>
              </a:rPr>
              <a:t> </a:t>
            </a:r>
            <a:r>
              <a:rPr lang="en-US" altLang="zh-TW" dirty="0">
                <a:solidFill>
                  <a:srgbClr val="FF0000"/>
                </a:solidFill>
              </a:rPr>
              <a:t>networks. </a:t>
            </a:r>
            <a:r>
              <a:rPr lang="en-US" altLang="zh-TW" dirty="0"/>
              <a:t>As there is no </a:t>
            </a:r>
            <a:r>
              <a:rPr lang="en-US" altLang="zh-TW" dirty="0" smtClean="0"/>
              <a:t>distinction in </a:t>
            </a:r>
            <a:r>
              <a:rPr lang="en-US" altLang="zh-TW" dirty="0"/>
              <a:t>the priority of the application commands, malicious client </a:t>
            </a:r>
            <a:r>
              <a:rPr lang="en-US" altLang="zh-TW" dirty="0" smtClean="0"/>
              <a:t>applications may </a:t>
            </a:r>
            <a:r>
              <a:rPr lang="en-US" altLang="zh-TW" dirty="0"/>
              <a:t>assume full authority of a shared controller</a:t>
            </a:r>
            <a:r>
              <a:rPr lang="en-US" altLang="zh-TW" dirty="0" smtClean="0"/>
              <a:t>.</a:t>
            </a:r>
          </a:p>
          <a:p>
            <a:pPr lvl="2"/>
            <a:r>
              <a:rPr lang="en-US" altLang="zh-TW" dirty="0" smtClean="0"/>
              <a:t>Solution </a:t>
            </a:r>
            <a:r>
              <a:rPr lang="en-US" altLang="zh-TW" dirty="0"/>
              <a:t>- Shared resources must be subject to rigorous role-based </a:t>
            </a:r>
            <a:r>
              <a:rPr lang="en-US" altLang="zh-TW" dirty="0" smtClean="0"/>
              <a:t>access-control and </a:t>
            </a:r>
            <a:r>
              <a:rPr lang="en-US" altLang="zh-TW" dirty="0"/>
              <a:t>separation mechanisms, while clients receive minimal trust in </a:t>
            </a:r>
            <a:r>
              <a:rPr lang="en-US" altLang="zh-TW" dirty="0" smtClean="0"/>
              <a:t>their operations</a:t>
            </a:r>
            <a:r>
              <a:rPr lang="en-US" altLang="zh-TW" dirty="0"/>
              <a:t>. </a:t>
            </a:r>
            <a:endParaRPr lang="zh-TW" altLang="en-US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National Cheng Kung University CSIE Computer &amp; Internet Architecture Lab </a:t>
            </a:r>
            <a:endParaRPr lang="en-US" altLang="zh-TW" dirty="0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6951E2-EEAA-4669-B8F0-B40FD5B3C243}" type="slidenum">
              <a:rPr lang="en-US" altLang="zh-TW" smtClean="0"/>
              <a:pPr>
                <a:defRPr/>
              </a:pPr>
              <a:t>14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304350425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Design of a Secure SDN architecture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/>
              <a:t>The first and absolute prerequisite in the secure </a:t>
            </a:r>
            <a:r>
              <a:rPr lang="en-US" altLang="zh-TW" dirty="0" smtClean="0"/>
              <a:t>system is </a:t>
            </a:r>
            <a:r>
              <a:rPr lang="en-US" altLang="zh-TW" dirty="0">
                <a:solidFill>
                  <a:srgbClr val="FF0000"/>
                </a:solidFill>
              </a:rPr>
              <a:t>the use authenticity and integrity for any device </a:t>
            </a:r>
            <a:r>
              <a:rPr lang="en-US" altLang="zh-TW" dirty="0" smtClean="0">
                <a:solidFill>
                  <a:srgbClr val="FF0000"/>
                </a:solidFill>
              </a:rPr>
              <a:t>communication in </a:t>
            </a:r>
            <a:r>
              <a:rPr lang="en-US" altLang="zh-TW" dirty="0">
                <a:solidFill>
                  <a:srgbClr val="FF0000"/>
                </a:solidFill>
              </a:rPr>
              <a:t>the </a:t>
            </a:r>
            <a:r>
              <a:rPr lang="en-US" altLang="zh-TW" dirty="0" smtClean="0">
                <a:solidFill>
                  <a:srgbClr val="FF0000"/>
                </a:solidFill>
              </a:rPr>
              <a:t>network.</a:t>
            </a:r>
          </a:p>
          <a:p>
            <a:r>
              <a:rPr lang="en-US" altLang="zh-TW" dirty="0"/>
              <a:t>To avoid dependency on a single device, at least </a:t>
            </a:r>
            <a:r>
              <a:rPr lang="en-US" altLang="zh-TW" dirty="0" smtClean="0"/>
              <a:t>two</a:t>
            </a:r>
            <a:r>
              <a:rPr lang="zh-TW" altLang="en-US" dirty="0" smtClean="0"/>
              <a:t> </a:t>
            </a:r>
            <a:r>
              <a:rPr lang="en-US" altLang="zh-TW" dirty="0"/>
              <a:t>independent controllers should be deployed in the network.</a:t>
            </a:r>
            <a:endParaRPr lang="en-US" altLang="zh-TW" dirty="0" smtClean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National Cheng Kung University CSIE Computer &amp; Internet Architecture Lab </a:t>
            </a:r>
            <a:endParaRPr lang="en-US" altLang="zh-TW" dirty="0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6951E2-EEAA-4669-B8F0-B40FD5B3C243}" type="slidenum">
              <a:rPr lang="en-US" altLang="zh-TW" smtClean="0"/>
              <a:pPr>
                <a:defRPr/>
              </a:pPr>
              <a:t>15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434592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Design of a Secure SDN architecture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>
                <a:solidFill>
                  <a:srgbClr val="FF0000"/>
                </a:solidFill>
              </a:rPr>
              <a:t>The control plane resides in a protected area</a:t>
            </a:r>
            <a:r>
              <a:rPr lang="en-US" altLang="zh-TW" dirty="0"/>
              <a:t>, similar to </a:t>
            </a:r>
            <a:r>
              <a:rPr lang="en-US" altLang="zh-TW" dirty="0" smtClean="0"/>
              <a:t>a</a:t>
            </a:r>
            <a:r>
              <a:rPr lang="zh-TW" altLang="en-US" dirty="0" smtClean="0"/>
              <a:t> </a:t>
            </a:r>
            <a:r>
              <a:rPr lang="en-US" altLang="zh-TW" dirty="0" smtClean="0"/>
              <a:t>vital </a:t>
            </a:r>
            <a:r>
              <a:rPr lang="en-US" altLang="zh-TW" dirty="0"/>
              <a:t>database in a conventional network</a:t>
            </a:r>
            <a:r>
              <a:rPr lang="en-US" altLang="zh-TW" dirty="0" smtClean="0"/>
              <a:t>.</a:t>
            </a:r>
          </a:p>
          <a:p>
            <a:r>
              <a:rPr lang="en-US" altLang="zh-TW" dirty="0" smtClean="0"/>
              <a:t>Any</a:t>
            </a:r>
            <a:r>
              <a:rPr lang="zh-TW" altLang="en-US" dirty="0" smtClean="0"/>
              <a:t> </a:t>
            </a:r>
            <a:r>
              <a:rPr lang="en-US" altLang="zh-TW" dirty="0" smtClean="0"/>
              <a:t>traffic </a:t>
            </a:r>
            <a:r>
              <a:rPr lang="en-US" altLang="zh-TW" dirty="0"/>
              <a:t>which is not a </a:t>
            </a:r>
            <a:r>
              <a:rPr lang="en-US" altLang="zh-TW" dirty="0" err="1"/>
              <a:t>OpenFlow</a:t>
            </a:r>
            <a:r>
              <a:rPr lang="en-US" altLang="zh-TW" dirty="0"/>
              <a:t> communication message </a:t>
            </a:r>
            <a:r>
              <a:rPr lang="en-US" altLang="zh-TW" dirty="0" smtClean="0"/>
              <a:t>is</a:t>
            </a:r>
            <a:r>
              <a:rPr lang="zh-TW" altLang="en-US" dirty="0" smtClean="0"/>
              <a:t> </a:t>
            </a:r>
            <a:r>
              <a:rPr lang="en-US" altLang="zh-TW" dirty="0" smtClean="0"/>
              <a:t>filtered </a:t>
            </a:r>
            <a:r>
              <a:rPr lang="en-US" altLang="zh-TW" dirty="0"/>
              <a:t>using the integrated flow table firewalls.</a:t>
            </a:r>
            <a:endParaRPr lang="en-US" altLang="zh-TW" dirty="0" smtClean="0"/>
          </a:p>
          <a:p>
            <a:r>
              <a:rPr lang="en-US" altLang="zh-TW" dirty="0"/>
              <a:t>Administrator applications report the state and log of </a:t>
            </a:r>
            <a:r>
              <a:rPr lang="en-US" altLang="zh-TW" dirty="0" smtClean="0"/>
              <a:t>all </a:t>
            </a:r>
            <a:r>
              <a:rPr lang="en-US" altLang="zh-TW" dirty="0"/>
              <a:t>controllers and switches in the network and track actions </a:t>
            </a:r>
            <a:r>
              <a:rPr lang="en-US" altLang="zh-TW" dirty="0" smtClean="0"/>
              <a:t>of </a:t>
            </a:r>
            <a:r>
              <a:rPr lang="en-US" altLang="zh-TW" dirty="0"/>
              <a:t>the single devices and applications.</a:t>
            </a:r>
            <a:endParaRPr lang="zh-TW" altLang="en-US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National Cheng Kung University CSIE Computer &amp; Internet Architecture Lab </a:t>
            </a:r>
            <a:endParaRPr lang="en-US" altLang="zh-TW" dirty="0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6951E2-EEAA-4669-B8F0-B40FD5B3C243}" type="slidenum">
              <a:rPr lang="en-US" altLang="zh-TW" smtClean="0"/>
              <a:pPr>
                <a:defRPr/>
              </a:pPr>
              <a:t>16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1379581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Design of a Secure SDN architecture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To </a:t>
            </a:r>
            <a:r>
              <a:rPr lang="en-US" altLang="zh-TW" dirty="0"/>
              <a:t>quickly identify and resolve attacks in </a:t>
            </a:r>
            <a:r>
              <a:rPr lang="en-US" altLang="zh-TW" dirty="0" smtClean="0"/>
              <a:t>the entire </a:t>
            </a:r>
            <a:r>
              <a:rPr lang="en-US" altLang="zh-TW" dirty="0"/>
              <a:t>network</a:t>
            </a:r>
            <a:r>
              <a:rPr lang="en-US" altLang="zh-TW" dirty="0">
                <a:solidFill>
                  <a:srgbClr val="FF0000"/>
                </a:solidFill>
              </a:rPr>
              <a:t>, switches could mirror traffic to selected </a:t>
            </a:r>
            <a:r>
              <a:rPr lang="en-US" altLang="zh-TW" dirty="0" smtClean="0">
                <a:solidFill>
                  <a:srgbClr val="FF0000"/>
                </a:solidFill>
              </a:rPr>
              <a:t>inspection servers</a:t>
            </a:r>
            <a:r>
              <a:rPr lang="en-US" altLang="zh-TW" dirty="0" smtClean="0"/>
              <a:t>.</a:t>
            </a:r>
          </a:p>
          <a:p>
            <a:r>
              <a:rPr lang="en-US" altLang="zh-TW" dirty="0">
                <a:solidFill>
                  <a:srgbClr val="FF0000"/>
                </a:solidFill>
              </a:rPr>
              <a:t>The detection systems report the results to </a:t>
            </a:r>
            <a:r>
              <a:rPr lang="en-US" altLang="zh-TW" dirty="0" smtClean="0">
                <a:solidFill>
                  <a:srgbClr val="FF0000"/>
                </a:solidFill>
              </a:rPr>
              <a:t>the controller</a:t>
            </a:r>
            <a:r>
              <a:rPr lang="en-US" altLang="zh-TW" dirty="0"/>
              <a:t>, which swiftly reconfigures the network to </a:t>
            </a:r>
            <a:r>
              <a:rPr lang="en-US" altLang="zh-TW" dirty="0" smtClean="0"/>
              <a:t>isolate the </a:t>
            </a:r>
            <a:r>
              <a:rPr lang="en-US" altLang="zh-TW" dirty="0"/>
              <a:t>affected </a:t>
            </a:r>
            <a:r>
              <a:rPr lang="en-US" altLang="zh-TW" dirty="0" smtClean="0"/>
              <a:t>sections.</a:t>
            </a:r>
          </a:p>
          <a:p>
            <a:r>
              <a:rPr lang="en-US" altLang="zh-TW" dirty="0" smtClean="0"/>
              <a:t>The </a:t>
            </a:r>
            <a:r>
              <a:rPr lang="en-US" altLang="zh-TW" dirty="0"/>
              <a:t>controller might </a:t>
            </a:r>
            <a:r>
              <a:rPr lang="en-US" altLang="zh-TW" dirty="0" smtClean="0"/>
              <a:t>be capable </a:t>
            </a:r>
            <a:r>
              <a:rPr lang="en-US" altLang="zh-TW" dirty="0"/>
              <a:t>of identifying suspicious network </a:t>
            </a:r>
            <a:r>
              <a:rPr lang="en-US" altLang="zh-TW" dirty="0" err="1"/>
              <a:t>behaviour</a:t>
            </a:r>
            <a:r>
              <a:rPr lang="en-US" altLang="zh-TW" dirty="0"/>
              <a:t> based </a:t>
            </a:r>
            <a:r>
              <a:rPr lang="en-US" altLang="zh-TW" dirty="0" smtClean="0"/>
              <a:t>on packet </a:t>
            </a:r>
            <a:r>
              <a:rPr lang="en-US" altLang="zh-TW" dirty="0"/>
              <a:t>patterns.</a:t>
            </a:r>
            <a:endParaRPr lang="zh-TW" altLang="en-US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National Cheng Kung University CSIE Computer &amp; Internet Architecture Lab </a:t>
            </a:r>
            <a:endParaRPr lang="en-US" altLang="zh-TW" dirty="0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6951E2-EEAA-4669-B8F0-B40FD5B3C243}" type="slidenum">
              <a:rPr lang="en-US" altLang="zh-TW" smtClean="0"/>
              <a:pPr>
                <a:defRPr/>
              </a:pPr>
              <a:t>17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2774692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Design of a Secure SDN architecture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National Cheng Kung University CSIE Computer &amp; Internet Architecture Lab </a:t>
            </a:r>
            <a:endParaRPr lang="en-US" altLang="zh-TW" dirty="0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6951E2-EEAA-4669-B8F0-B40FD5B3C243}" type="slidenum">
              <a:rPr lang="en-US" altLang="zh-TW" smtClean="0"/>
              <a:pPr>
                <a:defRPr/>
              </a:pPr>
              <a:t>18</a:t>
            </a:fld>
            <a:endParaRPr lang="en-US" altLang="zh-TW" dirty="0"/>
          </a:p>
        </p:txBody>
      </p:sp>
      <p:pic>
        <p:nvPicPr>
          <p:cNvPr id="1028" name="Picture 4" descr="https://hackpad-attachments.imgix.net/hackpad.com_gUux0qvqib1_p.215097_1472534996178_undefined?fit=max&amp;w=88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337" y="1772816"/>
            <a:ext cx="8391525" cy="4019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7274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Outline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Introduction </a:t>
            </a:r>
          </a:p>
          <a:p>
            <a:r>
              <a:rPr lang="en-US" altLang="zh-TW" dirty="0" smtClean="0"/>
              <a:t>Related Work – STRIDE</a:t>
            </a:r>
          </a:p>
          <a:p>
            <a:r>
              <a:rPr lang="en-US" altLang="zh-TW" dirty="0" smtClean="0"/>
              <a:t>STRIDE problem and solution in SDN</a:t>
            </a:r>
          </a:p>
          <a:p>
            <a:r>
              <a:rPr lang="en-US" altLang="zh-TW" dirty="0"/>
              <a:t>Design of </a:t>
            </a:r>
            <a:r>
              <a:rPr lang="en-US" altLang="zh-TW" dirty="0" smtClean="0"/>
              <a:t>Secure </a:t>
            </a:r>
            <a:r>
              <a:rPr lang="en-US" altLang="zh-TW" dirty="0"/>
              <a:t>SDN architecture</a:t>
            </a:r>
          </a:p>
          <a:p>
            <a:endParaRPr lang="en-US" altLang="zh-TW" dirty="0" smtClean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National Cheng Kung University CSIE Computer &amp; Internet Architecture Lab </a:t>
            </a:r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6951E2-EEAA-4669-B8F0-B40FD5B3C243}" type="slidenum">
              <a:rPr lang="en-US" altLang="zh-TW" smtClean="0"/>
              <a:pPr>
                <a:defRPr/>
              </a:pPr>
              <a:t>2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391373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Introduction 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err="1"/>
              <a:t>OpenFlow</a:t>
            </a:r>
            <a:r>
              <a:rPr lang="en-US" altLang="zh-TW" dirty="0"/>
              <a:t> </a:t>
            </a:r>
            <a:r>
              <a:rPr lang="en-US" altLang="zh-TW" dirty="0" smtClean="0"/>
              <a:t>protocol has </a:t>
            </a:r>
            <a:r>
              <a:rPr lang="en-US" altLang="zh-TW" dirty="0"/>
              <a:t>become the de facto standard interface </a:t>
            </a:r>
            <a:r>
              <a:rPr lang="en-US" altLang="zh-TW" dirty="0" smtClean="0"/>
              <a:t>between SDN-based </a:t>
            </a:r>
            <a:r>
              <a:rPr lang="en-US" altLang="zh-TW" dirty="0"/>
              <a:t>control and data planes</a:t>
            </a:r>
            <a:r>
              <a:rPr lang="en-US" altLang="zh-TW" dirty="0" smtClean="0"/>
              <a:t>.</a:t>
            </a:r>
          </a:p>
          <a:p>
            <a:r>
              <a:rPr lang="en-US" altLang="zh-TW" dirty="0"/>
              <a:t>However, security in SDN has been largely </a:t>
            </a:r>
            <a:r>
              <a:rPr lang="en-US" altLang="zh-TW" dirty="0" smtClean="0"/>
              <a:t>neglected, which </a:t>
            </a:r>
            <a:r>
              <a:rPr lang="en-US" altLang="zh-TW" dirty="0"/>
              <a:t>can be derived from the lack of mutual </a:t>
            </a:r>
            <a:r>
              <a:rPr lang="en-US" altLang="zh-TW" dirty="0" smtClean="0"/>
              <a:t>interoperability of </a:t>
            </a:r>
            <a:r>
              <a:rPr lang="en-US" altLang="zh-TW" dirty="0"/>
              <a:t>many </a:t>
            </a:r>
            <a:r>
              <a:rPr lang="en-US" altLang="zh-TW" dirty="0" err="1"/>
              <a:t>OpenFlow</a:t>
            </a:r>
            <a:r>
              <a:rPr lang="en-US" altLang="zh-TW" dirty="0"/>
              <a:t> </a:t>
            </a:r>
            <a:r>
              <a:rPr lang="en-US" altLang="zh-TW" dirty="0" smtClean="0"/>
              <a:t>implementations.</a:t>
            </a:r>
            <a:endParaRPr lang="zh-TW" altLang="en-US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National Cheng Kung University CSIE Computer &amp; Internet Architecture Lab </a:t>
            </a:r>
            <a:endParaRPr lang="en-US" altLang="zh-TW" dirty="0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6951E2-EEAA-4669-B8F0-B40FD5B3C243}" type="slidenum">
              <a:rPr lang="en-US" altLang="zh-TW" smtClean="0"/>
              <a:pPr>
                <a:defRPr/>
              </a:pPr>
              <a:t>3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33912242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Introduction 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In </a:t>
            </a:r>
            <a:r>
              <a:rPr lang="en-US" altLang="zh-TW" dirty="0"/>
              <a:t>this paper, the well-known STRIDE threat </a:t>
            </a:r>
            <a:r>
              <a:rPr lang="en-US" altLang="zh-TW" dirty="0" smtClean="0"/>
              <a:t>model is </a:t>
            </a:r>
            <a:r>
              <a:rPr lang="en-US" altLang="zh-TW" dirty="0"/>
              <a:t>applied to the </a:t>
            </a:r>
            <a:r>
              <a:rPr lang="en-US" altLang="zh-TW" dirty="0" smtClean="0"/>
              <a:t>SDN </a:t>
            </a:r>
            <a:r>
              <a:rPr lang="en-US" altLang="zh-TW" dirty="0"/>
              <a:t>concepts as a basis for the </a:t>
            </a:r>
            <a:r>
              <a:rPr lang="en-US" altLang="zh-TW" dirty="0" smtClean="0"/>
              <a:t>design of </a:t>
            </a:r>
            <a:r>
              <a:rPr lang="en-US" altLang="zh-TW" dirty="0"/>
              <a:t>a secure SDN architecture.</a:t>
            </a:r>
            <a:endParaRPr lang="zh-TW" altLang="en-US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National Cheng Kung University CSIE Computer &amp; Internet Architecture Lab </a:t>
            </a:r>
            <a:endParaRPr lang="en-US" altLang="zh-TW" dirty="0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6951E2-EEAA-4669-B8F0-B40FD5B3C243}" type="slidenum">
              <a:rPr lang="en-US" altLang="zh-TW" smtClean="0"/>
              <a:pPr>
                <a:defRPr/>
              </a:pPr>
              <a:t>4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37882103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Related Work – STRIDE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STRIDE</a:t>
            </a:r>
          </a:p>
          <a:p>
            <a:pPr lvl="1"/>
            <a:r>
              <a:rPr lang="en-US" altLang="zh-TW" dirty="0" smtClean="0">
                <a:solidFill>
                  <a:srgbClr val="FF0000"/>
                </a:solidFill>
              </a:rPr>
              <a:t>S</a:t>
            </a:r>
            <a:r>
              <a:rPr lang="en-US" altLang="zh-TW" dirty="0" smtClean="0"/>
              <a:t>poofing</a:t>
            </a:r>
          </a:p>
          <a:p>
            <a:pPr lvl="1"/>
            <a:r>
              <a:rPr lang="en-US" altLang="zh-TW" dirty="0" smtClean="0">
                <a:solidFill>
                  <a:srgbClr val="FF0000"/>
                </a:solidFill>
              </a:rPr>
              <a:t>T</a:t>
            </a:r>
            <a:r>
              <a:rPr lang="en-US" altLang="zh-TW" dirty="0" smtClean="0"/>
              <a:t>ampering</a:t>
            </a:r>
          </a:p>
          <a:p>
            <a:pPr lvl="1"/>
            <a:r>
              <a:rPr lang="en-US" altLang="zh-TW" dirty="0" smtClean="0">
                <a:solidFill>
                  <a:srgbClr val="FF0000"/>
                </a:solidFill>
              </a:rPr>
              <a:t>R</a:t>
            </a:r>
            <a:r>
              <a:rPr lang="en-US" altLang="zh-TW" dirty="0" smtClean="0"/>
              <a:t>epudiation</a:t>
            </a:r>
          </a:p>
          <a:p>
            <a:pPr lvl="1"/>
            <a:r>
              <a:rPr lang="en-US" altLang="zh-TW" dirty="0" smtClean="0">
                <a:solidFill>
                  <a:srgbClr val="FF0000"/>
                </a:solidFill>
              </a:rPr>
              <a:t>I</a:t>
            </a:r>
            <a:r>
              <a:rPr lang="en-US" altLang="zh-TW" dirty="0" smtClean="0"/>
              <a:t>nformation Disclosure</a:t>
            </a:r>
          </a:p>
          <a:p>
            <a:pPr lvl="1"/>
            <a:r>
              <a:rPr lang="en-US" altLang="zh-TW" dirty="0" smtClean="0">
                <a:solidFill>
                  <a:srgbClr val="FF0000"/>
                </a:solidFill>
              </a:rPr>
              <a:t>D</a:t>
            </a:r>
            <a:r>
              <a:rPr lang="en-US" altLang="zh-TW" dirty="0" smtClean="0"/>
              <a:t>enial of Service</a:t>
            </a:r>
          </a:p>
          <a:p>
            <a:pPr lvl="1"/>
            <a:r>
              <a:rPr lang="en-US" altLang="zh-TW" dirty="0" smtClean="0">
                <a:solidFill>
                  <a:srgbClr val="FF0000"/>
                </a:solidFill>
              </a:rPr>
              <a:t>E</a:t>
            </a:r>
            <a:r>
              <a:rPr lang="en-US" altLang="zh-TW" dirty="0" smtClean="0"/>
              <a:t>levation of Privilege</a:t>
            </a:r>
            <a:endParaRPr lang="zh-TW" altLang="en-US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National Cheng Kung University CSIE Computer &amp; Internet Architecture Lab </a:t>
            </a:r>
            <a:endParaRPr lang="en-US" altLang="zh-TW" dirty="0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6951E2-EEAA-4669-B8F0-B40FD5B3C243}" type="slidenum">
              <a:rPr lang="en-US" altLang="zh-TW" smtClean="0"/>
              <a:pPr>
                <a:defRPr/>
              </a:pPr>
              <a:t>5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3830174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Related Work – STRIDE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Spoofing</a:t>
            </a:r>
          </a:p>
          <a:p>
            <a:pPr lvl="1"/>
            <a:r>
              <a:rPr lang="en-US" altLang="zh-TW" dirty="0"/>
              <a:t>Allows attackers to fool a system and to conceal or fake their identity</a:t>
            </a:r>
            <a:r>
              <a:rPr lang="en-US" altLang="zh-TW" dirty="0">
                <a:solidFill>
                  <a:srgbClr val="FF0000"/>
                </a:solidFill>
              </a:rPr>
              <a:t>. Spoofing is frequently enabled by a lack of proper authentication and verification.</a:t>
            </a:r>
          </a:p>
          <a:p>
            <a:r>
              <a:rPr lang="en-US" altLang="zh-TW" dirty="0" smtClean="0"/>
              <a:t>Tampering</a:t>
            </a:r>
          </a:p>
          <a:p>
            <a:pPr lvl="1"/>
            <a:r>
              <a:rPr lang="en-US" altLang="zh-TW" dirty="0">
                <a:solidFill>
                  <a:srgbClr val="FF0000"/>
                </a:solidFill>
              </a:rPr>
              <a:t>Intruders are able to compromise the integrity of transported or stored data</a:t>
            </a:r>
            <a:r>
              <a:rPr lang="en-US" altLang="zh-TW" dirty="0"/>
              <a:t>. A malicious user could potentially alter or delete information to </a:t>
            </a:r>
            <a:r>
              <a:rPr lang="en-US" altLang="zh-TW" dirty="0" smtClean="0"/>
              <a:t>his advantage</a:t>
            </a:r>
            <a:r>
              <a:rPr lang="en-US" altLang="zh-TW" dirty="0"/>
              <a:t>, without triggering an alarm or being noticed by the owner.</a:t>
            </a:r>
            <a:endParaRPr lang="zh-TW" altLang="en-US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National Cheng Kung University CSIE Computer &amp; Internet Architecture Lab </a:t>
            </a:r>
            <a:endParaRPr lang="en-US" altLang="zh-TW" dirty="0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6951E2-EEAA-4669-B8F0-B40FD5B3C243}" type="slidenum">
              <a:rPr lang="en-US" altLang="zh-TW" smtClean="0"/>
              <a:pPr>
                <a:defRPr/>
              </a:pPr>
              <a:t>6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22664100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Related Work – STRIDE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Repudiation</a:t>
            </a:r>
          </a:p>
          <a:p>
            <a:pPr lvl="1"/>
            <a:r>
              <a:rPr lang="en-US" altLang="zh-TW" dirty="0" smtClean="0"/>
              <a:t>Logs </a:t>
            </a:r>
            <a:r>
              <a:rPr lang="en-US" altLang="zh-TW" dirty="0"/>
              <a:t>and tracking systems are incomplete and can </a:t>
            </a:r>
            <a:r>
              <a:rPr lang="en-US" altLang="zh-TW" dirty="0" smtClean="0"/>
              <a:t>not accurately </a:t>
            </a:r>
            <a:r>
              <a:rPr lang="en-US" altLang="zh-TW" dirty="0"/>
              <a:t>identify the perpetrator.</a:t>
            </a:r>
            <a:endParaRPr lang="en-US" altLang="zh-TW" dirty="0" smtClean="0"/>
          </a:p>
          <a:p>
            <a:r>
              <a:rPr lang="en-US" altLang="zh-TW" dirty="0" smtClean="0"/>
              <a:t>Information Disclosure</a:t>
            </a:r>
          </a:p>
          <a:p>
            <a:pPr lvl="1"/>
            <a:r>
              <a:rPr lang="en-US" altLang="zh-TW" dirty="0">
                <a:solidFill>
                  <a:srgbClr val="FF0000"/>
                </a:solidFill>
              </a:rPr>
              <a:t>By abusing a vulnerability, a system might reveal sensitive data or passwords to an attacker. </a:t>
            </a:r>
            <a:r>
              <a:rPr lang="en-US" altLang="zh-TW" dirty="0"/>
              <a:t>Eavesdropping is often correlated with preparing </a:t>
            </a:r>
            <a:r>
              <a:rPr lang="en-US" altLang="zh-TW" dirty="0" smtClean="0"/>
              <a:t>a sophisticated </a:t>
            </a:r>
            <a:r>
              <a:rPr lang="en-US" altLang="zh-TW" dirty="0"/>
              <a:t>Spoofing or Tampering attack.</a:t>
            </a:r>
            <a:endParaRPr lang="zh-TW" altLang="en-US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National Cheng Kung University CSIE Computer &amp; Internet Architecture Lab </a:t>
            </a:r>
            <a:endParaRPr lang="en-US" altLang="zh-TW" dirty="0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6951E2-EEAA-4669-B8F0-B40FD5B3C243}" type="slidenum">
              <a:rPr lang="en-US" altLang="zh-TW" smtClean="0"/>
              <a:pPr>
                <a:defRPr/>
              </a:pPr>
              <a:t>7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32218625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Related Work – STRIDE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Denial of Service</a:t>
            </a:r>
          </a:p>
          <a:p>
            <a:pPr lvl="1"/>
            <a:r>
              <a:rPr lang="en-US" altLang="zh-TW" dirty="0">
                <a:solidFill>
                  <a:srgbClr val="FF0000"/>
                </a:solidFill>
              </a:rPr>
              <a:t>Assets may be subject to an attack, which renders the service or system temporarily unusable to customers or users</a:t>
            </a:r>
            <a:r>
              <a:rPr lang="en-US" altLang="zh-TW" dirty="0" smtClean="0"/>
              <a:t>.</a:t>
            </a:r>
          </a:p>
          <a:p>
            <a:r>
              <a:rPr lang="en-US" altLang="zh-TW" dirty="0" smtClean="0"/>
              <a:t>Elevation of </a:t>
            </a:r>
            <a:r>
              <a:rPr lang="en-US" altLang="zh-TW" dirty="0" err="1" smtClean="0"/>
              <a:t>Previlege</a:t>
            </a:r>
            <a:endParaRPr lang="en-US" altLang="zh-TW" dirty="0" smtClean="0"/>
          </a:p>
          <a:p>
            <a:pPr lvl="1"/>
            <a:r>
              <a:rPr lang="en-US" altLang="zh-TW" dirty="0" smtClean="0">
                <a:solidFill>
                  <a:srgbClr val="FF0000"/>
                </a:solidFill>
              </a:rPr>
              <a:t>This </a:t>
            </a:r>
            <a:r>
              <a:rPr lang="en-US" altLang="zh-TW" dirty="0">
                <a:solidFill>
                  <a:srgbClr val="FF0000"/>
                </a:solidFill>
              </a:rPr>
              <a:t>vulnerability often stems from a lack of access control. </a:t>
            </a:r>
            <a:r>
              <a:rPr lang="en-US" altLang="zh-TW" dirty="0"/>
              <a:t>A simple user or client is able to escalate his authority in the system, which provides </a:t>
            </a:r>
            <a:r>
              <a:rPr lang="en-US" altLang="zh-TW" dirty="0" smtClean="0"/>
              <a:t>them with </a:t>
            </a:r>
            <a:r>
              <a:rPr lang="en-US" altLang="zh-TW" dirty="0"/>
              <a:t>the capability to freely access restricted or classified assets.</a:t>
            </a:r>
            <a:endParaRPr lang="zh-TW" altLang="en-US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National Cheng Kung University CSIE Computer &amp; Internet Architecture Lab </a:t>
            </a:r>
            <a:endParaRPr lang="en-US" altLang="zh-TW" dirty="0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6951E2-EEAA-4669-B8F0-B40FD5B3C243}" type="slidenum">
              <a:rPr lang="en-US" altLang="zh-TW" smtClean="0"/>
              <a:pPr>
                <a:defRPr/>
              </a:pPr>
              <a:t>8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8602968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STRIDE problem and solution in SDN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STRIDE threat and solutions in SDN</a:t>
            </a:r>
          </a:p>
          <a:p>
            <a:pPr lvl="1"/>
            <a:r>
              <a:rPr lang="en-US" altLang="zh-TW" i="1" dirty="0" smtClean="0"/>
              <a:t>Spoofing</a:t>
            </a:r>
          </a:p>
          <a:p>
            <a:pPr lvl="2"/>
            <a:r>
              <a:rPr lang="en-US" altLang="zh-TW" dirty="0" smtClean="0"/>
              <a:t>Problem</a:t>
            </a:r>
            <a:r>
              <a:rPr lang="zh-TW" altLang="en-US" dirty="0" smtClean="0"/>
              <a:t> </a:t>
            </a:r>
            <a:r>
              <a:rPr lang="en-US" altLang="zh-TW" dirty="0" smtClean="0"/>
              <a:t>-</a:t>
            </a:r>
            <a:r>
              <a:rPr lang="zh-TW" altLang="en-US" dirty="0" smtClean="0"/>
              <a:t> </a:t>
            </a:r>
            <a:r>
              <a:rPr lang="en-US" altLang="zh-TW" dirty="0" smtClean="0"/>
              <a:t>Illegitimate </a:t>
            </a:r>
            <a:r>
              <a:rPr lang="en-US" altLang="zh-TW" dirty="0"/>
              <a:t>authentication as controller, switch or application due </a:t>
            </a:r>
            <a:r>
              <a:rPr lang="en-US" altLang="zh-TW" dirty="0" smtClean="0"/>
              <a:t>to</a:t>
            </a:r>
            <a:r>
              <a:rPr lang="zh-TW" altLang="en-US" dirty="0" smtClean="0"/>
              <a:t> </a:t>
            </a:r>
            <a:r>
              <a:rPr lang="en-US" altLang="zh-TW" dirty="0" smtClean="0"/>
              <a:t>negligent </a:t>
            </a:r>
            <a:r>
              <a:rPr lang="en-US" altLang="zh-TW" dirty="0"/>
              <a:t>security measures and software faults.</a:t>
            </a:r>
            <a:endParaRPr lang="en-US" altLang="zh-TW" dirty="0" smtClean="0"/>
          </a:p>
          <a:p>
            <a:pPr lvl="2"/>
            <a:r>
              <a:rPr lang="en-US" altLang="zh-TW" dirty="0" smtClean="0"/>
              <a:t>Solution - </a:t>
            </a:r>
            <a:r>
              <a:rPr lang="en-US" altLang="zh-TW" dirty="0" smtClean="0">
                <a:solidFill>
                  <a:srgbClr val="FF0000"/>
                </a:solidFill>
              </a:rPr>
              <a:t>Enforce </a:t>
            </a:r>
            <a:r>
              <a:rPr lang="en-US" altLang="zh-TW" dirty="0">
                <a:solidFill>
                  <a:srgbClr val="FF0000"/>
                </a:solidFill>
              </a:rPr>
              <a:t>mandatory and modern authentication procedures in the </a:t>
            </a:r>
            <a:r>
              <a:rPr lang="en-US" altLang="zh-TW" dirty="0" smtClean="0">
                <a:solidFill>
                  <a:srgbClr val="FF0000"/>
                </a:solidFill>
              </a:rPr>
              <a:t>standard</a:t>
            </a:r>
            <a:r>
              <a:rPr lang="zh-TW" altLang="en-US" dirty="0" smtClean="0">
                <a:solidFill>
                  <a:srgbClr val="FF0000"/>
                </a:solidFill>
              </a:rPr>
              <a:t> </a:t>
            </a:r>
            <a:r>
              <a:rPr lang="en-US" altLang="zh-TW" dirty="0" smtClean="0">
                <a:solidFill>
                  <a:srgbClr val="FF0000"/>
                </a:solidFill>
              </a:rPr>
              <a:t>works</a:t>
            </a:r>
            <a:r>
              <a:rPr lang="en-US" altLang="zh-TW" dirty="0"/>
              <a:t>. Ensure trustworthiness of remote or local application commands.</a:t>
            </a:r>
            <a:endParaRPr lang="en-US" altLang="zh-TW" dirty="0" smtClean="0"/>
          </a:p>
          <a:p>
            <a:pPr lvl="2"/>
            <a:endParaRPr lang="en-US" altLang="zh-TW" dirty="0" smtClean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National Cheng Kung University CSIE Computer &amp; Internet Architecture Lab </a:t>
            </a:r>
            <a:endParaRPr lang="en-US" altLang="zh-TW" dirty="0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6951E2-EEAA-4669-B8F0-B40FD5B3C243}" type="slidenum">
              <a:rPr lang="en-US" altLang="zh-TW" smtClean="0"/>
              <a:pPr>
                <a:defRPr/>
              </a:pPr>
              <a:t>9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3707884382"/>
      </p:ext>
    </p:extLst>
  </p:cSld>
  <p:clrMapOvr>
    <a:masterClrMapping/>
  </p:clrMapOvr>
</p:sld>
</file>

<file path=ppt/theme/theme1.xml><?xml version="1.0" encoding="utf-8"?>
<a:theme xmlns:a="http://schemas.openxmlformats.org/drawingml/2006/main" name="Studio">
  <a:themeElements>
    <a:clrScheme name="Studio 2">
      <a:dk1>
        <a:srgbClr val="000000"/>
      </a:dk1>
      <a:lt1>
        <a:srgbClr val="FFFFFF"/>
      </a:lt1>
      <a:dk2>
        <a:srgbClr val="3732A0"/>
      </a:dk2>
      <a:lt2>
        <a:srgbClr val="666699"/>
      </a:lt2>
      <a:accent1>
        <a:srgbClr val="CCCCFF"/>
      </a:accent1>
      <a:accent2>
        <a:srgbClr val="009999"/>
      </a:accent2>
      <a:accent3>
        <a:srgbClr val="FFFFFF"/>
      </a:accent3>
      <a:accent4>
        <a:srgbClr val="000000"/>
      </a:accent4>
      <a:accent5>
        <a:srgbClr val="E2E2FF"/>
      </a:accent5>
      <a:accent6>
        <a:srgbClr val="008A8A"/>
      </a:accent6>
      <a:hlink>
        <a:srgbClr val="3366CC"/>
      </a:hlink>
      <a:folHlink>
        <a:srgbClr val="9094B8"/>
      </a:folHlink>
    </a:clrScheme>
    <a:fontScheme name="自訂 1">
      <a:majorFont>
        <a:latin typeface="Cambria"/>
        <a:ea typeface="標楷體"/>
        <a:cs typeface=""/>
      </a:majorFont>
      <a:minorFont>
        <a:latin typeface="Times New Roman"/>
        <a:ea typeface="標楷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udio 1">
        <a:dk1>
          <a:srgbClr val="000000"/>
        </a:dk1>
        <a:lt1>
          <a:srgbClr val="FFFFFF"/>
        </a:lt1>
        <a:dk2>
          <a:srgbClr val="336666"/>
        </a:dk2>
        <a:lt2>
          <a:srgbClr val="CCCC99"/>
        </a:lt2>
        <a:accent1>
          <a:srgbClr val="97CDCC"/>
        </a:accent1>
        <a:accent2>
          <a:srgbClr val="D6E0E0"/>
        </a:accent2>
        <a:accent3>
          <a:srgbClr val="FFFFFF"/>
        </a:accent3>
        <a:accent4>
          <a:srgbClr val="000000"/>
        </a:accent4>
        <a:accent5>
          <a:srgbClr val="C9E3E2"/>
        </a:accent5>
        <a:accent6>
          <a:srgbClr val="C2CBCB"/>
        </a:accent6>
        <a:hlink>
          <a:srgbClr val="99CC00"/>
        </a:hlink>
        <a:folHlink>
          <a:srgbClr val="3366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udio 2">
        <a:dk1>
          <a:srgbClr val="000000"/>
        </a:dk1>
        <a:lt1>
          <a:srgbClr val="FFFFFF"/>
        </a:lt1>
        <a:dk2>
          <a:srgbClr val="3732A0"/>
        </a:dk2>
        <a:lt2>
          <a:srgbClr val="666699"/>
        </a:lt2>
        <a:accent1>
          <a:srgbClr val="CCCCFF"/>
        </a:accent1>
        <a:accent2>
          <a:srgbClr val="009999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008A8A"/>
        </a:accent6>
        <a:hlink>
          <a:srgbClr val="3366CC"/>
        </a:hlink>
        <a:folHlink>
          <a:srgbClr val="9094B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udio 3">
        <a:dk1>
          <a:srgbClr val="000000"/>
        </a:dk1>
        <a:lt1>
          <a:srgbClr val="FFFFFF"/>
        </a:lt1>
        <a:dk2>
          <a:srgbClr val="CD0505"/>
        </a:dk2>
        <a:lt2>
          <a:srgbClr val="5F5F5F"/>
        </a:lt2>
        <a:accent1>
          <a:srgbClr val="D2D5DE"/>
        </a:accent1>
        <a:accent2>
          <a:srgbClr val="D55757"/>
        </a:accent2>
        <a:accent3>
          <a:srgbClr val="FFFFFF"/>
        </a:accent3>
        <a:accent4>
          <a:srgbClr val="000000"/>
        </a:accent4>
        <a:accent5>
          <a:srgbClr val="E5E7EC"/>
        </a:accent5>
        <a:accent6>
          <a:srgbClr val="C14E4E"/>
        </a:accent6>
        <a:hlink>
          <a:srgbClr val="F42D1E"/>
        </a:hlink>
        <a:folHlink>
          <a:srgbClr val="7C849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udio 4">
        <a:dk1>
          <a:srgbClr val="000000"/>
        </a:dk1>
        <a:lt1>
          <a:srgbClr val="FFFFFF"/>
        </a:lt1>
        <a:dk2>
          <a:srgbClr val="551A07"/>
        </a:dk2>
        <a:lt2>
          <a:srgbClr val="CC3300"/>
        </a:lt2>
        <a:accent1>
          <a:srgbClr val="F4B400"/>
        </a:accent1>
        <a:accent2>
          <a:srgbClr val="993300"/>
        </a:accent2>
        <a:accent3>
          <a:srgbClr val="FFFFFF"/>
        </a:accent3>
        <a:accent4>
          <a:srgbClr val="000000"/>
        </a:accent4>
        <a:accent5>
          <a:srgbClr val="F8D6AA"/>
        </a:accent5>
        <a:accent6>
          <a:srgbClr val="8A2D00"/>
        </a:accent6>
        <a:hlink>
          <a:srgbClr val="FF33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udio 5">
        <a:dk1>
          <a:srgbClr val="000000"/>
        </a:dk1>
        <a:lt1>
          <a:srgbClr val="FFFFFF"/>
        </a:lt1>
        <a:dk2>
          <a:srgbClr val="FF0000"/>
        </a:dk2>
        <a:lt2>
          <a:srgbClr val="FFCC00"/>
        </a:lt2>
        <a:accent1>
          <a:srgbClr val="66CCFF"/>
        </a:accent1>
        <a:accent2>
          <a:srgbClr val="009900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008A00"/>
        </a:accent6>
        <a:hlink>
          <a:srgbClr val="FF3300"/>
        </a:hlink>
        <a:folHlink>
          <a:srgbClr val="6600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udio 6">
        <a:dk1>
          <a:srgbClr val="666633"/>
        </a:dk1>
        <a:lt1>
          <a:srgbClr val="FFFFFF"/>
        </a:lt1>
        <a:dk2>
          <a:srgbClr val="000000"/>
        </a:dk2>
        <a:lt2>
          <a:srgbClr val="CC3300"/>
        </a:lt2>
        <a:accent1>
          <a:srgbClr val="808000"/>
        </a:accent1>
        <a:accent2>
          <a:srgbClr val="FF9900"/>
        </a:accent2>
        <a:accent3>
          <a:srgbClr val="AAAAAA"/>
        </a:accent3>
        <a:accent4>
          <a:srgbClr val="DADADA"/>
        </a:accent4>
        <a:accent5>
          <a:srgbClr val="C0C0AA"/>
        </a:accent5>
        <a:accent6>
          <a:srgbClr val="E78A00"/>
        </a:accent6>
        <a:hlink>
          <a:srgbClr val="CC6600"/>
        </a:hlink>
        <a:folHlink>
          <a:srgbClr val="434B1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udio 7">
        <a:dk1>
          <a:srgbClr val="766997"/>
        </a:dk1>
        <a:lt1>
          <a:srgbClr val="FFFFFF"/>
        </a:lt1>
        <a:dk2>
          <a:srgbClr val="530901"/>
        </a:dk2>
        <a:lt2>
          <a:srgbClr val="FFFFFF"/>
        </a:lt2>
        <a:accent1>
          <a:srgbClr val="FF3300"/>
        </a:accent1>
        <a:accent2>
          <a:srgbClr val="CC6600"/>
        </a:accent2>
        <a:accent3>
          <a:srgbClr val="B3AAAA"/>
        </a:accent3>
        <a:accent4>
          <a:srgbClr val="DADADA"/>
        </a:accent4>
        <a:accent5>
          <a:srgbClr val="FFADAA"/>
        </a:accent5>
        <a:accent6>
          <a:srgbClr val="B95C00"/>
        </a:accent6>
        <a:hlink>
          <a:srgbClr val="FF9900"/>
        </a:hlink>
        <a:folHlink>
          <a:srgbClr val="99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udio 8">
        <a:dk1>
          <a:srgbClr val="666699"/>
        </a:dk1>
        <a:lt1>
          <a:srgbClr val="FFFFFF"/>
        </a:lt1>
        <a:dk2>
          <a:srgbClr val="4C004C"/>
        </a:dk2>
        <a:lt2>
          <a:srgbClr val="FFFFFF"/>
        </a:lt2>
        <a:accent1>
          <a:srgbClr val="0099CC"/>
        </a:accent1>
        <a:accent2>
          <a:srgbClr val="993366"/>
        </a:accent2>
        <a:accent3>
          <a:srgbClr val="B2AAB2"/>
        </a:accent3>
        <a:accent4>
          <a:srgbClr val="DADADA"/>
        </a:accent4>
        <a:accent5>
          <a:srgbClr val="AACAE2"/>
        </a:accent5>
        <a:accent6>
          <a:srgbClr val="8A2D5C"/>
        </a:accent6>
        <a:hlink>
          <a:srgbClr val="99CC00"/>
        </a:hlink>
        <a:folHlink>
          <a:srgbClr val="0066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udio 9">
        <a:dk1>
          <a:srgbClr val="565682"/>
        </a:dk1>
        <a:lt1>
          <a:srgbClr val="FFFFFF"/>
        </a:lt1>
        <a:dk2>
          <a:srgbClr val="1E1551"/>
        </a:dk2>
        <a:lt2>
          <a:srgbClr val="CCFFFF"/>
        </a:lt2>
        <a:accent1>
          <a:srgbClr val="33CCCC"/>
        </a:accent1>
        <a:accent2>
          <a:srgbClr val="009999"/>
        </a:accent2>
        <a:accent3>
          <a:srgbClr val="ABAAB3"/>
        </a:accent3>
        <a:accent4>
          <a:srgbClr val="DADADA"/>
        </a:accent4>
        <a:accent5>
          <a:srgbClr val="ADE2E2"/>
        </a:accent5>
        <a:accent6>
          <a:srgbClr val="008A8A"/>
        </a:accent6>
        <a:hlink>
          <a:srgbClr val="FF9900"/>
        </a:hlink>
        <a:folHlink>
          <a:srgbClr val="00598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udio 10">
        <a:dk1>
          <a:srgbClr val="CCCC99"/>
        </a:dk1>
        <a:lt1>
          <a:srgbClr val="FFFFFF"/>
        </a:lt1>
        <a:dk2>
          <a:srgbClr val="2E5D5C"/>
        </a:dk2>
        <a:lt2>
          <a:srgbClr val="FFFFFF"/>
        </a:lt2>
        <a:accent1>
          <a:srgbClr val="0099CC"/>
        </a:accent1>
        <a:accent2>
          <a:srgbClr val="D6E0E0"/>
        </a:accent2>
        <a:accent3>
          <a:srgbClr val="ADB6B5"/>
        </a:accent3>
        <a:accent4>
          <a:srgbClr val="DADADA"/>
        </a:accent4>
        <a:accent5>
          <a:srgbClr val="AACAE2"/>
        </a:accent5>
        <a:accent6>
          <a:srgbClr val="C2CBCB"/>
        </a:accent6>
        <a:hlink>
          <a:srgbClr val="CCCC99"/>
        </a:hlink>
        <a:folHlink>
          <a:srgbClr val="428A8C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Studio</Template>
  <TotalTime>97914</TotalTime>
  <Words>1712</Words>
  <Application>Microsoft Office PowerPoint</Application>
  <PresentationFormat>如螢幕大小 (4:3)</PresentationFormat>
  <Paragraphs>177</Paragraphs>
  <Slides>18</Slides>
  <Notes>13</Notes>
  <HiddenSlides>0</HiddenSlides>
  <MMClips>0</MMClips>
  <ScaleCrop>false</ScaleCrop>
  <HeadingPairs>
    <vt:vector size="6" baseType="variant">
      <vt:variant>
        <vt:lpstr>使用字型</vt:lpstr>
      </vt:variant>
      <vt:variant>
        <vt:i4>7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18</vt:i4>
      </vt:variant>
    </vt:vector>
  </HeadingPairs>
  <TitlesOfParts>
    <vt:vector size="26" baseType="lpstr">
      <vt:lpstr>新細明體</vt:lpstr>
      <vt:lpstr>標楷體</vt:lpstr>
      <vt:lpstr>Arial</vt:lpstr>
      <vt:lpstr>Arial Black</vt:lpstr>
      <vt:lpstr>Cambria</vt:lpstr>
      <vt:lpstr>Times New Roman</vt:lpstr>
      <vt:lpstr>Wingdings</vt:lpstr>
      <vt:lpstr>Studio</vt:lpstr>
      <vt:lpstr>A STRIDE-based Security Architecture for Software-Defined Networking</vt:lpstr>
      <vt:lpstr>Outline</vt:lpstr>
      <vt:lpstr>Introduction </vt:lpstr>
      <vt:lpstr>Introduction </vt:lpstr>
      <vt:lpstr>Related Work – STRIDE</vt:lpstr>
      <vt:lpstr>Related Work – STRIDE</vt:lpstr>
      <vt:lpstr>Related Work – STRIDE</vt:lpstr>
      <vt:lpstr>Related Work – STRIDE</vt:lpstr>
      <vt:lpstr>STRIDE problem and solution in SDN</vt:lpstr>
      <vt:lpstr>STRIDE problem and solution in SDN</vt:lpstr>
      <vt:lpstr>STRIDE problem and solution in SDN</vt:lpstr>
      <vt:lpstr>STRIDE problem and solution in SDN</vt:lpstr>
      <vt:lpstr>STRIDE problem and solution in SDN</vt:lpstr>
      <vt:lpstr>STRIDE problem and solution in SDN</vt:lpstr>
      <vt:lpstr>Design of a Secure SDN architecture</vt:lpstr>
      <vt:lpstr>Design of a Secure SDN architecture</vt:lpstr>
      <vt:lpstr>Design of a Secure SDN architecture</vt:lpstr>
      <vt:lpstr>Design of a Secure SDN architecture</vt:lpstr>
    </vt:vector>
  </TitlesOfParts>
  <Company>mediahome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Thesis_ECDS</dc:title>
  <dc:creator>MinYuanTsai</dc:creator>
  <cp:lastModifiedBy>JayFeng</cp:lastModifiedBy>
  <cp:revision>2793</cp:revision>
  <cp:lastPrinted>2013-07-22T14:09:02Z</cp:lastPrinted>
  <dcterms:created xsi:type="dcterms:W3CDTF">2004-07-16T19:12:18Z</dcterms:created>
  <dcterms:modified xsi:type="dcterms:W3CDTF">2016-09-06T02:12:16Z</dcterms:modified>
</cp:coreProperties>
</file>